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6" r:id="rId13"/>
    <p:sldId id="267" r:id="rId14"/>
    <p:sldId id="28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8288000" cy="10287000"/>
  <p:notesSz cx="6858000" cy="9144000"/>
  <p:embeddedFontLst>
    <p:embeddedFont>
      <p:font typeface="Helvetica Now" panose="020B0604020202020204" charset="0"/>
      <p:regular r:id="rId34"/>
    </p:embeddedFont>
    <p:embeddedFont>
      <p:font typeface="Helvetica Now Bold" panose="020B0604020202020204" charset="0"/>
      <p:regular r:id="rId35"/>
    </p:embeddedFont>
    <p:embeddedFont>
      <p:font typeface="Kollektif" panose="020B0604020202020204" charset="0"/>
      <p:regular r:id="rId36"/>
    </p:embeddedFont>
    <p:embeddedFont>
      <p:font typeface="Kollektif Bold" panose="020B0604020202020204" charset="0"/>
      <p:regular r:id="rId37"/>
    </p:embeddedFont>
    <p:embeddedFont>
      <p:font typeface="Kollektif Bold Italics" panose="020B0604020202020204" charset="0"/>
      <p:regular r:id="rId38"/>
    </p:embeddedFont>
    <p:embeddedFont>
      <p:font typeface="Kollektif Italics" panose="020B0604020202020204" charset="0"/>
      <p:regular r:id="rId39"/>
    </p:embeddedFont>
    <p:embeddedFont>
      <p:font typeface="TC Chaddlewoo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95328-E9A2-0499-6606-7AF85B76ACCF}" v="133" dt="2024-07-29T21:28:23.437"/>
    <p1510:client id="{CAB4D0D1-757F-425D-80DC-C04A62967314}" v="170" dt="2024-07-29T19:17:05.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mporiaks.gov/DocumentCenter/View/7535/Governing-Body-Handbook-2024-PDF"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5486400" y="6300983"/>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rot="1094448">
            <a:off x="480165" y="-566386"/>
            <a:ext cx="3949958" cy="4588706"/>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19528" b="-19528"/>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3769920" y="3752430"/>
            <a:ext cx="10748159" cy="2548553"/>
          </a:xfrm>
          <a:prstGeom prst="rect">
            <a:avLst/>
          </a:prstGeom>
        </p:spPr>
        <p:txBody>
          <a:bodyPr lIns="0" tIns="0" rIns="0" bIns="0" rtlCol="0" anchor="t">
            <a:spAutoFit/>
          </a:bodyPr>
          <a:lstStyle/>
          <a:p>
            <a:pPr algn="ctr">
              <a:lnSpc>
                <a:spcPts val="18973"/>
              </a:lnSpc>
            </a:pPr>
            <a:r>
              <a:rPr lang="en-US" sz="18243">
                <a:solidFill>
                  <a:srgbClr val="0C4DA0"/>
                </a:solidFill>
                <a:latin typeface="TC Chaddlewood"/>
                <a:ea typeface="TC Chaddlewood"/>
                <a:cs typeface="TC Chaddlewood"/>
                <a:sym typeface="TC Chaddlewood"/>
              </a:rPr>
              <a:t>Commissioner 101</a:t>
            </a:r>
          </a:p>
        </p:txBody>
      </p:sp>
      <p:grpSp>
        <p:nvGrpSpPr>
          <p:cNvPr id="22" name="Group 22"/>
          <p:cNvGrpSpPr>
            <a:grpSpLocks noChangeAspect="1"/>
          </p:cNvGrpSpPr>
          <p:nvPr/>
        </p:nvGrpSpPr>
        <p:grpSpPr>
          <a:xfrm rot="1094448">
            <a:off x="13858665" y="5751449"/>
            <a:ext cx="3949958" cy="4588706"/>
            <a:chOff x="0" y="0"/>
            <a:chExt cx="5466080" cy="6350000"/>
          </a:xfrm>
        </p:grpSpPr>
        <p:sp>
          <p:nvSpPr>
            <p:cNvPr id="23" name="Freeform 2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4" name="Freeform 2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7"/>
              <a:stretch>
                <a:fillRect l="-26521" r="-26521"/>
              </a:stretch>
            </a:blipFill>
          </p:spPr>
          <p:txBody>
            <a:bodyPr/>
            <a:lstStyle/>
            <a:p>
              <a:endParaRPr lang="en-US"/>
            </a:p>
          </p:txBody>
        </p:sp>
        <p:sp>
          <p:nvSpPr>
            <p:cNvPr id="25" name="Freeform 2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6" name="Freeform 2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7" name="Group 27"/>
          <p:cNvGrpSpPr>
            <a:grpSpLocks noChangeAspect="1"/>
          </p:cNvGrpSpPr>
          <p:nvPr/>
        </p:nvGrpSpPr>
        <p:grpSpPr>
          <a:xfrm rot="-1890165">
            <a:off x="13676932" y="-370151"/>
            <a:ext cx="3949958" cy="4588706"/>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8"/>
              <a:stretch>
                <a:fillRect l="-22131" r="-22131"/>
              </a:stretch>
            </a:blipFill>
          </p:spPr>
          <p:txBody>
            <a:bodyPr/>
            <a:lstStyle/>
            <a:p>
              <a:endParaRPr lang="en-US"/>
            </a:p>
          </p:txBody>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32" name="Group 32"/>
          <p:cNvGrpSpPr>
            <a:grpSpLocks noChangeAspect="1"/>
          </p:cNvGrpSpPr>
          <p:nvPr/>
        </p:nvGrpSpPr>
        <p:grpSpPr>
          <a:xfrm rot="-1986012">
            <a:off x="685753" y="5195395"/>
            <a:ext cx="3949958" cy="4588706"/>
            <a:chOff x="0" y="0"/>
            <a:chExt cx="5466080" cy="6350000"/>
          </a:xfrm>
        </p:grpSpPr>
        <p:sp>
          <p:nvSpPr>
            <p:cNvPr id="33" name="Freeform 3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34" name="Freeform 3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9"/>
              <a:stretch>
                <a:fillRect l="-46000" r="-46000"/>
              </a:stretch>
            </a:blipFill>
          </p:spPr>
          <p:txBody>
            <a:bodyPr/>
            <a:lstStyle/>
            <a:p>
              <a:endParaRPr lang="en-US"/>
            </a:p>
          </p:txBody>
        </p:sp>
        <p:sp>
          <p:nvSpPr>
            <p:cNvPr id="35" name="Freeform 3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6" name="Freeform 3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37" name="Group 37"/>
          <p:cNvGrpSpPr>
            <a:grpSpLocks noChangeAspect="1"/>
          </p:cNvGrpSpPr>
          <p:nvPr/>
        </p:nvGrpSpPr>
        <p:grpSpPr>
          <a:xfrm rot="1395996">
            <a:off x="6754556" y="7876681"/>
            <a:ext cx="3949958" cy="4588706"/>
            <a:chOff x="0" y="0"/>
            <a:chExt cx="5466080" cy="6350000"/>
          </a:xfrm>
        </p:grpSpPr>
        <p:sp>
          <p:nvSpPr>
            <p:cNvPr id="38" name="Freeform 3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39" name="Freeform 3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0"/>
              <a:stretch>
                <a:fillRect l="-35993" r="-35993"/>
              </a:stretch>
            </a:blipFill>
          </p:spPr>
          <p:txBody>
            <a:bodyPr/>
            <a:lstStyle/>
            <a:p>
              <a:endParaRPr lang="en-US"/>
            </a:p>
          </p:txBody>
        </p:sp>
        <p:sp>
          <p:nvSpPr>
            <p:cNvPr id="40" name="Freeform 4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41" name="Freeform 4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42" name="Group 42"/>
          <p:cNvGrpSpPr>
            <a:grpSpLocks noChangeAspect="1"/>
          </p:cNvGrpSpPr>
          <p:nvPr/>
        </p:nvGrpSpPr>
        <p:grpSpPr>
          <a:xfrm rot="-900192">
            <a:off x="6512890" y="-1567775"/>
            <a:ext cx="3949958" cy="4588706"/>
            <a:chOff x="0" y="0"/>
            <a:chExt cx="5466080" cy="6350000"/>
          </a:xfrm>
        </p:grpSpPr>
        <p:sp>
          <p:nvSpPr>
            <p:cNvPr id="43" name="Freeform 4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44" name="Freeform 4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1"/>
              <a:stretch>
                <a:fillRect t="-19528" b="-19528"/>
              </a:stretch>
            </a:blipFill>
          </p:spPr>
          <p:txBody>
            <a:bodyPr/>
            <a:lstStyle/>
            <a:p>
              <a:endParaRPr lang="en-US"/>
            </a:p>
          </p:txBody>
        </p:sp>
        <p:sp>
          <p:nvSpPr>
            <p:cNvPr id="45" name="Freeform 4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46" name="Freeform 4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47" name="Freeform 47"/>
          <p:cNvSpPr/>
          <p:nvPr/>
        </p:nvSpPr>
        <p:spPr>
          <a:xfrm rot="-1842810">
            <a:off x="616832" y="5369275"/>
            <a:ext cx="1515818" cy="905280"/>
          </a:xfrm>
          <a:custGeom>
            <a:avLst/>
            <a:gdLst/>
            <a:ahLst/>
            <a:cxnLst/>
            <a:rect l="l" t="t" r="r" b="b"/>
            <a:pathLst>
              <a:path w="1515818" h="905280">
                <a:moveTo>
                  <a:pt x="0" y="0"/>
                </a:moveTo>
                <a:lnTo>
                  <a:pt x="1515818" y="0"/>
                </a:lnTo>
                <a:lnTo>
                  <a:pt x="1515818" y="905280"/>
                </a:lnTo>
                <a:lnTo>
                  <a:pt x="0" y="905280"/>
                </a:lnTo>
                <a:lnTo>
                  <a:pt x="0" y="0"/>
                </a:lnTo>
                <a:close/>
              </a:path>
            </a:pathLst>
          </a:custGeom>
          <a:blipFill>
            <a:blip r:embed="rId12"/>
            <a:stretch>
              <a:fillRect/>
            </a:stretch>
          </a:blipFill>
        </p:spPr>
        <p:txBody>
          <a:bodyPr/>
          <a:lstStyle/>
          <a:p>
            <a:endParaRPr lang="en-US"/>
          </a:p>
        </p:txBody>
      </p:sp>
      <p:sp>
        <p:nvSpPr>
          <p:cNvPr id="48" name="Freeform 48"/>
          <p:cNvSpPr/>
          <p:nvPr/>
        </p:nvSpPr>
        <p:spPr>
          <a:xfrm rot="1414036">
            <a:off x="8847297" y="7855887"/>
            <a:ext cx="1515818" cy="905280"/>
          </a:xfrm>
          <a:custGeom>
            <a:avLst/>
            <a:gdLst/>
            <a:ahLst/>
            <a:cxnLst/>
            <a:rect l="l" t="t" r="r" b="b"/>
            <a:pathLst>
              <a:path w="1515818" h="905280">
                <a:moveTo>
                  <a:pt x="0" y="0"/>
                </a:moveTo>
                <a:lnTo>
                  <a:pt x="1515818" y="0"/>
                </a:lnTo>
                <a:lnTo>
                  <a:pt x="1515818" y="905280"/>
                </a:lnTo>
                <a:lnTo>
                  <a:pt x="0" y="905280"/>
                </a:lnTo>
                <a:lnTo>
                  <a:pt x="0" y="0"/>
                </a:lnTo>
                <a:close/>
              </a:path>
            </a:pathLst>
          </a:custGeom>
          <a:blipFill>
            <a:blip r:embed="rId12"/>
            <a:stretch>
              <a:fillRect/>
            </a:stretch>
          </a:blipFill>
        </p:spPr>
        <p:txBody>
          <a:bodyPr/>
          <a:lstStyle/>
          <a:p>
            <a:endParaRPr lang="en-US"/>
          </a:p>
        </p:txBody>
      </p:sp>
      <p:sp>
        <p:nvSpPr>
          <p:cNvPr id="49" name="Freeform 49"/>
          <p:cNvSpPr/>
          <p:nvPr/>
        </p:nvSpPr>
        <p:spPr>
          <a:xfrm rot="1066578">
            <a:off x="15753917" y="5666180"/>
            <a:ext cx="1515818" cy="905280"/>
          </a:xfrm>
          <a:custGeom>
            <a:avLst/>
            <a:gdLst/>
            <a:ahLst/>
            <a:cxnLst/>
            <a:rect l="l" t="t" r="r" b="b"/>
            <a:pathLst>
              <a:path w="1515818" h="905280">
                <a:moveTo>
                  <a:pt x="0" y="0"/>
                </a:moveTo>
                <a:lnTo>
                  <a:pt x="1515819" y="0"/>
                </a:lnTo>
                <a:lnTo>
                  <a:pt x="1515819" y="905280"/>
                </a:lnTo>
                <a:lnTo>
                  <a:pt x="0" y="905280"/>
                </a:lnTo>
                <a:lnTo>
                  <a:pt x="0" y="0"/>
                </a:lnTo>
                <a:close/>
              </a:path>
            </a:pathLst>
          </a:custGeom>
          <a:blipFill>
            <a:blip r:embed="rId12"/>
            <a:stretch>
              <a:fillRect/>
            </a:stretch>
          </a:blipFill>
        </p:spPr>
        <p:txBody>
          <a:bodyPr/>
          <a:lstStyle/>
          <a:p>
            <a:endParaRPr lang="en-US"/>
          </a:p>
        </p:txBody>
      </p:sp>
      <p:sp>
        <p:nvSpPr>
          <p:cNvPr id="50" name="Freeform 50"/>
          <p:cNvSpPr/>
          <p:nvPr/>
        </p:nvSpPr>
        <p:spPr>
          <a:xfrm rot="-1842810">
            <a:off x="13651151" y="-316892"/>
            <a:ext cx="1515818" cy="905280"/>
          </a:xfrm>
          <a:custGeom>
            <a:avLst/>
            <a:gdLst/>
            <a:ahLst/>
            <a:cxnLst/>
            <a:rect l="l" t="t" r="r" b="b"/>
            <a:pathLst>
              <a:path w="1515818" h="905280">
                <a:moveTo>
                  <a:pt x="0" y="0"/>
                </a:moveTo>
                <a:lnTo>
                  <a:pt x="1515818" y="0"/>
                </a:lnTo>
                <a:lnTo>
                  <a:pt x="1515818" y="905280"/>
                </a:lnTo>
                <a:lnTo>
                  <a:pt x="0" y="905280"/>
                </a:lnTo>
                <a:lnTo>
                  <a:pt x="0" y="0"/>
                </a:lnTo>
                <a:close/>
              </a:path>
            </a:pathLst>
          </a:custGeom>
          <a:blipFill>
            <a:blip r:embed="rId12"/>
            <a:stretch>
              <a:fillRect/>
            </a:stretch>
          </a:blipFill>
        </p:spPr>
        <p:txBody>
          <a:bodyPr/>
          <a:lstStyle/>
          <a:p>
            <a:endParaRPr lang="en-US"/>
          </a:p>
        </p:txBody>
      </p:sp>
      <p:sp>
        <p:nvSpPr>
          <p:cNvPr id="51" name="TextBox 51"/>
          <p:cNvSpPr txBox="1"/>
          <p:nvPr/>
        </p:nvSpPr>
        <p:spPr>
          <a:xfrm>
            <a:off x="5893975" y="6348412"/>
            <a:ext cx="6500050" cy="432828"/>
          </a:xfrm>
          <a:prstGeom prst="rect">
            <a:avLst/>
          </a:prstGeom>
        </p:spPr>
        <p:txBody>
          <a:bodyPr lIns="0" tIns="0" rIns="0" bIns="0" rtlCol="0" anchor="t">
            <a:spAutoFit/>
          </a:bodyPr>
          <a:lstStyle/>
          <a:p>
            <a:pPr algn="ctr">
              <a:lnSpc>
                <a:spcPts val="3443"/>
              </a:lnSpc>
            </a:pPr>
            <a:r>
              <a:rPr lang="en-US" sz="2459" spc="1155">
                <a:solidFill>
                  <a:srgbClr val="FFFFFF"/>
                </a:solidFill>
                <a:latin typeface="Kollektif"/>
                <a:ea typeface="Kollektif"/>
                <a:cs typeface="Kollektif"/>
                <a:sym typeface="Kollektif"/>
              </a:rPr>
              <a:t>CITY OF EMPORIA, 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323198" y="4831540"/>
            <a:ext cx="17332685" cy="3655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The budget is one of the Commission’s strongest policy impacts. Spending guidelines reflect numerous policy decisions. The budget clearly reflects the policy priorities of the City on many issues. Setting policy through the budget is a continuous, year-long process. It involves setting goals and establishing priorities. </a:t>
            </a: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endParaRPr lang="en-US" sz="3459" spc="24">
              <a:solidFill>
                <a:srgbClr val="0C4DA0"/>
              </a:solidFill>
              <a:latin typeface="Kollektif"/>
              <a:ea typeface="Kollektif"/>
              <a:cs typeface="Kollektif"/>
              <a:sym typeface="Kollektif"/>
            </a:endParaRPr>
          </a:p>
        </p:txBody>
      </p:sp>
      <p:sp>
        <p:nvSpPr>
          <p:cNvPr id="16" name="TextBox 16"/>
          <p:cNvSpPr txBox="1"/>
          <p:nvPr/>
        </p:nvSpPr>
        <p:spPr>
          <a:xfrm>
            <a:off x="2098083" y="828675"/>
            <a:ext cx="14091833" cy="3117723"/>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budgetary responsibilities of the commission</a:t>
            </a:r>
          </a:p>
        </p:txBody>
      </p:sp>
      <p:sp>
        <p:nvSpPr>
          <p:cNvPr id="17" name="Freeform 17"/>
          <p:cNvSpPr/>
          <p:nvPr/>
        </p:nvSpPr>
        <p:spPr>
          <a:xfrm>
            <a:off x="5486400" y="8486994"/>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1351522" y="2947197"/>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351522" y="4180195"/>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351522" y="5410200"/>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351522" y="6640205"/>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351522" y="7870210"/>
            <a:ext cx="746562" cy="963305"/>
          </a:xfrm>
          <a:custGeom>
            <a:avLst/>
            <a:gdLst/>
            <a:ahLst/>
            <a:cxnLst/>
            <a:rect l="l" t="t" r="r" b="b"/>
            <a:pathLst>
              <a:path w="746562" h="963305">
                <a:moveTo>
                  <a:pt x="0" y="0"/>
                </a:moveTo>
                <a:lnTo>
                  <a:pt x="746561" y="0"/>
                </a:lnTo>
                <a:lnTo>
                  <a:pt x="746561" y="963306"/>
                </a:lnTo>
                <a:lnTo>
                  <a:pt x="0" y="963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budget responsibilities</a:t>
            </a:r>
          </a:p>
        </p:txBody>
      </p:sp>
      <p:sp>
        <p:nvSpPr>
          <p:cNvPr id="21" name="TextBox 21"/>
          <p:cNvSpPr txBox="1"/>
          <p:nvPr/>
        </p:nvSpPr>
        <p:spPr>
          <a:xfrm>
            <a:off x="1506535" y="3082260"/>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1</a:t>
            </a:r>
          </a:p>
        </p:txBody>
      </p:sp>
      <p:sp>
        <p:nvSpPr>
          <p:cNvPr id="22" name="TextBox 22"/>
          <p:cNvSpPr txBox="1"/>
          <p:nvPr/>
        </p:nvSpPr>
        <p:spPr>
          <a:xfrm>
            <a:off x="1506535" y="4315258"/>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2</a:t>
            </a:r>
          </a:p>
        </p:txBody>
      </p:sp>
      <p:sp>
        <p:nvSpPr>
          <p:cNvPr id="23" name="TextBox 23"/>
          <p:cNvSpPr txBox="1"/>
          <p:nvPr/>
        </p:nvSpPr>
        <p:spPr>
          <a:xfrm>
            <a:off x="1506535" y="5545263"/>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3</a:t>
            </a:r>
          </a:p>
        </p:txBody>
      </p:sp>
      <p:sp>
        <p:nvSpPr>
          <p:cNvPr id="24" name="TextBox 24"/>
          <p:cNvSpPr txBox="1"/>
          <p:nvPr/>
        </p:nvSpPr>
        <p:spPr>
          <a:xfrm>
            <a:off x="1506535" y="6775268"/>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4</a:t>
            </a:r>
          </a:p>
        </p:txBody>
      </p:sp>
      <p:sp>
        <p:nvSpPr>
          <p:cNvPr id="25" name="TextBox 25"/>
          <p:cNvSpPr txBox="1"/>
          <p:nvPr/>
        </p:nvSpPr>
        <p:spPr>
          <a:xfrm>
            <a:off x="1506535" y="8005274"/>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5</a:t>
            </a:r>
          </a:p>
        </p:txBody>
      </p:sp>
      <p:sp>
        <p:nvSpPr>
          <p:cNvPr id="26" name="TextBox 26"/>
          <p:cNvSpPr txBox="1"/>
          <p:nvPr/>
        </p:nvSpPr>
        <p:spPr>
          <a:xfrm>
            <a:off x="2231433" y="3082260"/>
            <a:ext cx="12927332"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Operating Budget</a:t>
            </a:r>
          </a:p>
        </p:txBody>
      </p:sp>
      <p:sp>
        <p:nvSpPr>
          <p:cNvPr id="27" name="TextBox 27"/>
          <p:cNvSpPr txBox="1"/>
          <p:nvPr/>
        </p:nvSpPr>
        <p:spPr>
          <a:xfrm>
            <a:off x="2231433" y="4315258"/>
            <a:ext cx="12927332"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Enterprise Funds</a:t>
            </a:r>
          </a:p>
        </p:txBody>
      </p:sp>
      <p:sp>
        <p:nvSpPr>
          <p:cNvPr id="28" name="TextBox 28"/>
          <p:cNvSpPr txBox="1"/>
          <p:nvPr/>
        </p:nvSpPr>
        <p:spPr>
          <a:xfrm>
            <a:off x="2231433" y="5551362"/>
            <a:ext cx="12927332"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Capital Budget</a:t>
            </a:r>
          </a:p>
        </p:txBody>
      </p:sp>
      <p:sp>
        <p:nvSpPr>
          <p:cNvPr id="29" name="TextBox 29"/>
          <p:cNvSpPr txBox="1"/>
          <p:nvPr/>
        </p:nvSpPr>
        <p:spPr>
          <a:xfrm>
            <a:off x="2231433" y="6787466"/>
            <a:ext cx="14379251"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Mill Levy for General Fund, Industrial Fund, and Bond and Interest Fund</a:t>
            </a:r>
          </a:p>
        </p:txBody>
      </p:sp>
      <p:sp>
        <p:nvSpPr>
          <p:cNvPr id="30" name="TextBox 30"/>
          <p:cNvSpPr txBox="1"/>
          <p:nvPr/>
        </p:nvSpPr>
        <p:spPr>
          <a:xfrm>
            <a:off x="2231433" y="8023569"/>
            <a:ext cx="12927332"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Mill Levy for the Emporia Public Library*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0"/>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637228" y="2928318"/>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Other topics for consideration</a:t>
            </a:r>
          </a:p>
        </p:txBody>
      </p:sp>
      <p:sp>
        <p:nvSpPr>
          <p:cNvPr id="17" name="Freeform 17"/>
          <p:cNvSpPr/>
          <p:nvPr/>
        </p:nvSpPr>
        <p:spPr>
          <a:xfrm>
            <a:off x="637228" y="6845410"/>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6488236" y="2928318"/>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2339244" y="2928318"/>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6335965" y="7017872"/>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2625945" y="7017872"/>
            <a:ext cx="4920056" cy="2761381"/>
          </a:xfrm>
          <a:custGeom>
            <a:avLst/>
            <a:gdLst/>
            <a:ahLst/>
            <a:cxnLst/>
            <a:rect l="l" t="t" r="r" b="b"/>
            <a:pathLst>
              <a:path w="4920056" h="2761381">
                <a:moveTo>
                  <a:pt x="0" y="0"/>
                </a:moveTo>
                <a:lnTo>
                  <a:pt x="4920056" y="0"/>
                </a:lnTo>
                <a:lnTo>
                  <a:pt x="4920056" y="2761381"/>
                </a:lnTo>
                <a:lnTo>
                  <a:pt x="0" y="2761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1589257" y="3396114"/>
            <a:ext cx="3325851" cy="1178656"/>
          </a:xfrm>
          <a:prstGeom prst="rect">
            <a:avLst/>
          </a:prstGeom>
        </p:spPr>
        <p:txBody>
          <a:bodyPr lIns="0" tIns="0" rIns="0" bIns="0" rtlCol="0" anchor="t">
            <a:spAutoFit/>
          </a:bodyPr>
          <a:lstStyle/>
          <a:p>
            <a:pPr algn="ctr">
              <a:lnSpc>
                <a:spcPts val="4843"/>
              </a:lnSpc>
            </a:pPr>
            <a:r>
              <a:rPr lang="en-US" sz="3450" spc="24">
                <a:solidFill>
                  <a:srgbClr val="004AAD"/>
                </a:solidFill>
                <a:latin typeface="Kollektif"/>
                <a:ea typeface="Kollektif"/>
                <a:cs typeface="Kollektif"/>
              </a:rPr>
              <a:t>Medical</a:t>
            </a:r>
          </a:p>
          <a:p>
            <a:pPr algn="ctr">
              <a:lnSpc>
                <a:spcPts val="4843"/>
              </a:lnSpc>
            </a:pPr>
            <a:r>
              <a:rPr lang="en-US" sz="3450" spc="24">
                <a:solidFill>
                  <a:srgbClr val="004AAD"/>
                </a:solidFill>
                <a:latin typeface="Kollektif"/>
                <a:ea typeface="Kollektif"/>
                <a:cs typeface="Kollektif"/>
              </a:rPr>
              <a:t>Competition</a:t>
            </a:r>
          </a:p>
        </p:txBody>
      </p:sp>
      <p:sp>
        <p:nvSpPr>
          <p:cNvPr id="23" name="TextBox 23"/>
          <p:cNvSpPr txBox="1"/>
          <p:nvPr/>
        </p:nvSpPr>
        <p:spPr>
          <a:xfrm>
            <a:off x="7481075" y="3396114"/>
            <a:ext cx="3325851" cy="127420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New Fire Station and Rec Center</a:t>
            </a:r>
          </a:p>
        </p:txBody>
      </p:sp>
      <p:sp>
        <p:nvSpPr>
          <p:cNvPr id="24" name="TextBox 24"/>
          <p:cNvSpPr txBox="1"/>
          <p:nvPr/>
        </p:nvSpPr>
        <p:spPr>
          <a:xfrm>
            <a:off x="13423048" y="3396114"/>
            <a:ext cx="3325851" cy="1178849"/>
          </a:xfrm>
          <a:prstGeom prst="rect">
            <a:avLst/>
          </a:prstGeom>
        </p:spPr>
        <p:txBody>
          <a:bodyPr lIns="0" tIns="0" rIns="0" bIns="0" rtlCol="0" anchor="t">
            <a:spAutoFit/>
          </a:bodyPr>
          <a:lstStyle/>
          <a:p>
            <a:pPr algn="ctr">
              <a:lnSpc>
                <a:spcPts val="4843"/>
              </a:lnSpc>
            </a:pPr>
            <a:r>
              <a:rPr lang="en-US" sz="3459" spc="24" dirty="0">
                <a:solidFill>
                  <a:srgbClr val="0C4DA0"/>
                </a:solidFill>
                <a:latin typeface="Kollektif"/>
                <a:ea typeface="Kollektif"/>
                <a:cs typeface="Kollektif"/>
                <a:sym typeface="Kollektif"/>
              </a:rPr>
              <a:t>2026</a:t>
            </a:r>
          </a:p>
          <a:p>
            <a:pPr algn="ctr">
              <a:lnSpc>
                <a:spcPts val="4843"/>
              </a:lnSpc>
            </a:pPr>
            <a:r>
              <a:rPr lang="en-US" sz="3459" spc="24" dirty="0">
                <a:solidFill>
                  <a:srgbClr val="0C4DA0"/>
                </a:solidFill>
                <a:latin typeface="Kollektif"/>
                <a:ea typeface="Kollektif"/>
                <a:cs typeface="Kollektif"/>
                <a:sym typeface="Kollektif"/>
              </a:rPr>
              <a:t>Budget</a:t>
            </a:r>
          </a:p>
        </p:txBody>
      </p:sp>
      <p:sp>
        <p:nvSpPr>
          <p:cNvPr id="25" name="TextBox 25"/>
          <p:cNvSpPr txBox="1"/>
          <p:nvPr/>
        </p:nvSpPr>
        <p:spPr>
          <a:xfrm>
            <a:off x="1638514" y="7344191"/>
            <a:ext cx="3325851" cy="127420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Water</a:t>
            </a:r>
          </a:p>
          <a:p>
            <a:pPr algn="ctr">
              <a:lnSpc>
                <a:spcPts val="4843"/>
              </a:lnSpc>
            </a:pPr>
            <a:r>
              <a:rPr lang="en-US" sz="3459" spc="24">
                <a:solidFill>
                  <a:srgbClr val="0C4DA0"/>
                </a:solidFill>
                <a:latin typeface="Kollektif"/>
                <a:ea typeface="Kollektif"/>
                <a:cs typeface="Kollektif"/>
                <a:sym typeface="Kollektif"/>
              </a:rPr>
              <a:t>Reliability</a:t>
            </a:r>
          </a:p>
        </p:txBody>
      </p:sp>
      <p:sp>
        <p:nvSpPr>
          <p:cNvPr id="26" name="TextBox 26"/>
          <p:cNvSpPr txBox="1"/>
          <p:nvPr/>
        </p:nvSpPr>
        <p:spPr>
          <a:xfrm>
            <a:off x="7285339" y="7517561"/>
            <a:ext cx="3325851" cy="1178656"/>
          </a:xfrm>
          <a:prstGeom prst="rect">
            <a:avLst/>
          </a:prstGeom>
        </p:spPr>
        <p:txBody>
          <a:bodyPr lIns="0" tIns="0" rIns="0" bIns="0" rtlCol="0" anchor="t">
            <a:spAutoFit/>
          </a:bodyPr>
          <a:lstStyle/>
          <a:p>
            <a:pPr algn="ctr">
              <a:lnSpc>
                <a:spcPts val="4843"/>
              </a:lnSpc>
            </a:pPr>
            <a:r>
              <a:rPr lang="en-US" sz="3450" spc="24">
                <a:solidFill>
                  <a:srgbClr val="0C4DA0"/>
                </a:solidFill>
                <a:latin typeface="Kollektif"/>
                <a:ea typeface="Kollektif"/>
                <a:cs typeface="Kollektif"/>
                <a:sym typeface="Kollektif"/>
              </a:rPr>
              <a:t>Infrastructure Condition</a:t>
            </a:r>
            <a:endParaRPr lang="en-US" sz="3459" spc="24">
              <a:solidFill>
                <a:srgbClr val="0C4DA0"/>
              </a:solidFill>
              <a:latin typeface="Kollektif"/>
              <a:ea typeface="Kollektif"/>
              <a:cs typeface="Kollektif"/>
              <a:sym typeface="Kollektif"/>
            </a:endParaRPr>
          </a:p>
        </p:txBody>
      </p:sp>
      <p:sp>
        <p:nvSpPr>
          <p:cNvPr id="27" name="TextBox 27"/>
          <p:cNvSpPr txBox="1"/>
          <p:nvPr/>
        </p:nvSpPr>
        <p:spPr>
          <a:xfrm>
            <a:off x="13580121" y="7433542"/>
            <a:ext cx="3325851" cy="127420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Economic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3732" y="-2667726"/>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689366" y="4393692"/>
            <a:ext cx="7315200" cy="1499616"/>
          </a:xfrm>
          <a:custGeom>
            <a:avLst/>
            <a:gdLst/>
            <a:ahLst/>
            <a:cxnLst/>
            <a:rect l="l" t="t" r="r" b="b"/>
            <a:pathLst>
              <a:path w="7315200" h="1499616">
                <a:moveTo>
                  <a:pt x="0" y="0"/>
                </a:moveTo>
                <a:lnTo>
                  <a:pt x="7315200" y="0"/>
                </a:lnTo>
                <a:lnTo>
                  <a:pt x="7315200" y="1499616"/>
                </a:lnTo>
                <a:lnTo>
                  <a:pt x="0" y="1499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92676" y="3588540"/>
            <a:ext cx="8508580" cy="2767020"/>
          </a:xfrm>
          <a:prstGeom prst="rect">
            <a:avLst/>
          </a:prstGeom>
        </p:spPr>
        <p:txBody>
          <a:bodyPr lIns="0" tIns="0" rIns="0" bIns="0" rtlCol="0" anchor="t">
            <a:spAutoFit/>
          </a:bodyPr>
          <a:lstStyle/>
          <a:p>
            <a:pPr algn="ctr">
              <a:lnSpc>
                <a:spcPts val="22312"/>
              </a:lnSpc>
            </a:pPr>
            <a:r>
              <a:rPr lang="en-US" sz="15937" spc="876">
                <a:solidFill>
                  <a:srgbClr val="0C4DA0"/>
                </a:solidFill>
                <a:latin typeface="TC Chaddlewood"/>
                <a:ea typeface="TC Chaddlewood"/>
                <a:cs typeface="TC Chaddlewood"/>
                <a:sym typeface="TC Chaddlewood"/>
              </a:rPr>
              <a:t>city structure</a:t>
            </a:r>
          </a:p>
        </p:txBody>
      </p:sp>
      <p:sp>
        <p:nvSpPr>
          <p:cNvPr id="17" name="Freeform 17"/>
          <p:cNvSpPr/>
          <p:nvPr/>
        </p:nvSpPr>
        <p:spPr>
          <a:xfrm>
            <a:off x="15219405" y="266700"/>
            <a:ext cx="2926080" cy="1594714"/>
          </a:xfrm>
          <a:custGeom>
            <a:avLst/>
            <a:gdLst/>
            <a:ahLst/>
            <a:cxnLst/>
            <a:rect l="l" t="t" r="r" b="b"/>
            <a:pathLst>
              <a:path w="2926080" h="1594714">
                <a:moveTo>
                  <a:pt x="0" y="0"/>
                </a:moveTo>
                <a:lnTo>
                  <a:pt x="2926080" y="0"/>
                </a:lnTo>
                <a:lnTo>
                  <a:pt x="2926080" y="1594714"/>
                </a:lnTo>
                <a:lnTo>
                  <a:pt x="0" y="15947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2700000">
            <a:off x="9095182" y="1981276"/>
            <a:ext cx="2133600" cy="1650873"/>
          </a:xfrm>
          <a:custGeom>
            <a:avLst/>
            <a:gdLst/>
            <a:ahLst/>
            <a:cxnLst/>
            <a:rect l="l" t="t" r="r" b="b"/>
            <a:pathLst>
              <a:path w="2133600" h="1650873">
                <a:moveTo>
                  <a:pt x="0" y="0"/>
                </a:moveTo>
                <a:lnTo>
                  <a:pt x="2133600" y="0"/>
                </a:lnTo>
                <a:lnTo>
                  <a:pt x="2133600" y="1650873"/>
                </a:lnTo>
                <a:lnTo>
                  <a:pt x="0" y="1650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9" name="Group 19"/>
          <p:cNvGrpSpPr/>
          <p:nvPr/>
        </p:nvGrpSpPr>
        <p:grpSpPr>
          <a:xfrm>
            <a:off x="11305964" y="378257"/>
            <a:ext cx="4419600" cy="1371600"/>
            <a:chOff x="0" y="0"/>
            <a:chExt cx="1964267" cy="609600"/>
          </a:xfrm>
        </p:grpSpPr>
        <p:sp>
          <p:nvSpPr>
            <p:cNvPr id="20" name="Freeform 20"/>
            <p:cNvSpPr/>
            <p:nvPr/>
          </p:nvSpPr>
          <p:spPr>
            <a:xfrm>
              <a:off x="0" y="0"/>
              <a:ext cx="1964267" cy="609600"/>
            </a:xfrm>
            <a:custGeom>
              <a:avLst/>
              <a:gdLst/>
              <a:ahLst/>
              <a:cxnLst/>
              <a:rect l="l" t="t" r="r" b="b"/>
              <a:pathLst>
                <a:path w="1964267" h="609600">
                  <a:moveTo>
                    <a:pt x="0" y="0"/>
                  </a:moveTo>
                  <a:lnTo>
                    <a:pt x="1964267" y="0"/>
                  </a:lnTo>
                  <a:lnTo>
                    <a:pt x="1964267" y="609600"/>
                  </a:lnTo>
                  <a:lnTo>
                    <a:pt x="0" y="609600"/>
                  </a:lnTo>
                  <a:close/>
                </a:path>
              </a:pathLst>
            </a:custGeom>
            <a:solidFill>
              <a:srgbClr val="FFFFFF"/>
            </a:solidFill>
            <a:ln w="38100" cap="sq">
              <a:solidFill>
                <a:srgbClr val="F89B25"/>
              </a:solidFill>
              <a:prstDash val="solid"/>
              <a:miter/>
            </a:ln>
          </p:spPr>
          <p:txBody>
            <a:bodyPr/>
            <a:lstStyle/>
            <a:p>
              <a:endParaRPr lang="en-US"/>
            </a:p>
          </p:txBody>
        </p:sp>
        <p:sp>
          <p:nvSpPr>
            <p:cNvPr id="21" name="TextBox 21"/>
            <p:cNvSpPr txBox="1"/>
            <p:nvPr/>
          </p:nvSpPr>
          <p:spPr>
            <a:xfrm>
              <a:off x="0" y="-38100"/>
              <a:ext cx="1964267" cy="647700"/>
            </a:xfrm>
            <a:prstGeom prst="rect">
              <a:avLst/>
            </a:prstGeom>
          </p:spPr>
          <p:txBody>
            <a:bodyPr lIns="50800" tIns="50800" rIns="50800" bIns="50800" rtlCol="0" anchor="ctr"/>
            <a:lstStyle/>
            <a:p>
              <a:pPr algn="ctr">
                <a:lnSpc>
                  <a:spcPts val="2239"/>
                </a:lnSpc>
              </a:pPr>
              <a:r>
                <a:rPr lang="en-US" sz="1599">
                  <a:solidFill>
                    <a:srgbClr val="004AAD"/>
                  </a:solidFill>
                  <a:latin typeface="Helvetica Now Bold"/>
                  <a:ea typeface="Helvetica Now Bold"/>
                  <a:cs typeface="Helvetica Now Bold"/>
                  <a:sym typeface="Helvetica Now Bold"/>
                </a:rPr>
                <a:t>The Citizens of Emporia</a:t>
              </a:r>
            </a:p>
            <a:p>
              <a:pPr algn="ctr">
                <a:lnSpc>
                  <a:spcPts val="1819"/>
                </a:lnSpc>
              </a:pPr>
              <a:r>
                <a:rPr lang="en-US" sz="1299">
                  <a:solidFill>
                    <a:srgbClr val="004AAD"/>
                  </a:solidFill>
                  <a:latin typeface="Helvetica Now"/>
                  <a:ea typeface="Helvetica Now"/>
                  <a:cs typeface="Helvetica Now"/>
                  <a:sym typeface="Helvetica Now"/>
                </a:rPr>
                <a:t>Vote for representatives on the City Commission and hold them accountable for the effective functioning of the City. </a:t>
              </a:r>
            </a:p>
          </p:txBody>
        </p:sp>
      </p:grpSp>
      <p:grpSp>
        <p:nvGrpSpPr>
          <p:cNvPr id="22" name="Group 22"/>
          <p:cNvGrpSpPr/>
          <p:nvPr/>
        </p:nvGrpSpPr>
        <p:grpSpPr>
          <a:xfrm>
            <a:off x="10037805" y="2806713"/>
            <a:ext cx="4419600" cy="1713338"/>
            <a:chOff x="0" y="0"/>
            <a:chExt cx="1964267" cy="761483"/>
          </a:xfrm>
        </p:grpSpPr>
        <p:sp>
          <p:nvSpPr>
            <p:cNvPr id="23" name="Freeform 23"/>
            <p:cNvSpPr/>
            <p:nvPr/>
          </p:nvSpPr>
          <p:spPr>
            <a:xfrm>
              <a:off x="0" y="0"/>
              <a:ext cx="1964267" cy="761483"/>
            </a:xfrm>
            <a:custGeom>
              <a:avLst/>
              <a:gdLst/>
              <a:ahLst/>
              <a:cxnLst/>
              <a:rect l="l" t="t" r="r" b="b"/>
              <a:pathLst>
                <a:path w="1964267" h="761483">
                  <a:moveTo>
                    <a:pt x="0" y="0"/>
                  </a:moveTo>
                  <a:lnTo>
                    <a:pt x="1964267" y="0"/>
                  </a:lnTo>
                  <a:lnTo>
                    <a:pt x="1964267" y="761483"/>
                  </a:lnTo>
                  <a:lnTo>
                    <a:pt x="0" y="761483"/>
                  </a:lnTo>
                  <a:close/>
                </a:path>
              </a:pathLst>
            </a:custGeom>
            <a:solidFill>
              <a:srgbClr val="FFFFFF"/>
            </a:solidFill>
            <a:ln w="38100" cap="sq">
              <a:solidFill>
                <a:srgbClr val="F89B25"/>
              </a:solidFill>
              <a:prstDash val="solid"/>
              <a:miter/>
            </a:ln>
          </p:spPr>
          <p:txBody>
            <a:bodyPr/>
            <a:lstStyle/>
            <a:p>
              <a:endParaRPr lang="en-US"/>
            </a:p>
          </p:txBody>
        </p:sp>
        <p:sp>
          <p:nvSpPr>
            <p:cNvPr id="24" name="TextBox 24"/>
            <p:cNvSpPr txBox="1"/>
            <p:nvPr/>
          </p:nvSpPr>
          <p:spPr>
            <a:xfrm>
              <a:off x="0" y="-28575"/>
              <a:ext cx="1964267" cy="790058"/>
            </a:xfrm>
            <a:prstGeom prst="rect">
              <a:avLst/>
            </a:prstGeom>
          </p:spPr>
          <p:txBody>
            <a:bodyPr lIns="50800" tIns="50800" rIns="50800" bIns="50800" rtlCol="0" anchor="ctr"/>
            <a:lstStyle/>
            <a:p>
              <a:pPr algn="ctr">
                <a:lnSpc>
                  <a:spcPts val="2099"/>
                </a:lnSpc>
              </a:pPr>
              <a:r>
                <a:rPr lang="en-US" sz="1499">
                  <a:solidFill>
                    <a:srgbClr val="004AAD"/>
                  </a:solidFill>
                  <a:latin typeface="Helvetica Now Bold"/>
                  <a:ea typeface="Helvetica Now Bold"/>
                  <a:cs typeface="Helvetica Now Bold"/>
                  <a:sym typeface="Helvetica Now Bold"/>
                </a:rPr>
                <a:t>The City Commission</a:t>
              </a:r>
            </a:p>
            <a:p>
              <a:pPr algn="ctr">
                <a:lnSpc>
                  <a:spcPts val="1679"/>
                </a:lnSpc>
              </a:pPr>
              <a:r>
                <a:rPr lang="en-US" sz="1200">
                  <a:solidFill>
                    <a:srgbClr val="004AAD"/>
                  </a:solidFill>
                  <a:latin typeface="Helvetica Now"/>
                  <a:ea typeface="Helvetica Now"/>
                  <a:cs typeface="Helvetica Now"/>
                  <a:sym typeface="Helvetica Now"/>
                </a:rPr>
                <a:t> The community’s legislative and policymaking body. Power is centralized in the elected Commission. They approve the budget and set the mill levy. They also focus on the community’s goals, major projects, and long-term considerations as community growth, land development, capital improvement, financing, and strategic planning. </a:t>
              </a:r>
            </a:p>
          </p:txBody>
        </p:sp>
      </p:grpSp>
      <p:sp>
        <p:nvSpPr>
          <p:cNvPr id="25" name="AutoShape 25"/>
          <p:cNvSpPr/>
          <p:nvPr/>
        </p:nvSpPr>
        <p:spPr>
          <a:xfrm flipH="1">
            <a:off x="12247605" y="1749857"/>
            <a:ext cx="1268159" cy="1056856"/>
          </a:xfrm>
          <a:prstGeom prst="line">
            <a:avLst/>
          </a:prstGeom>
          <a:ln w="38100" cap="rnd">
            <a:solidFill>
              <a:srgbClr val="F89B25"/>
            </a:solidFill>
            <a:prstDash val="solid"/>
            <a:headEnd type="none" w="sm" len="sm"/>
            <a:tailEnd type="arrow" w="med" len="sm"/>
          </a:ln>
        </p:spPr>
        <p:txBody>
          <a:bodyPr/>
          <a:lstStyle/>
          <a:p>
            <a:endParaRPr lang="en-US"/>
          </a:p>
        </p:txBody>
      </p:sp>
      <p:sp>
        <p:nvSpPr>
          <p:cNvPr id="26" name="Freeform 26"/>
          <p:cNvSpPr/>
          <p:nvPr/>
        </p:nvSpPr>
        <p:spPr>
          <a:xfrm>
            <a:off x="14916902" y="4838700"/>
            <a:ext cx="1617324" cy="2926080"/>
          </a:xfrm>
          <a:custGeom>
            <a:avLst/>
            <a:gdLst/>
            <a:ahLst/>
            <a:cxnLst/>
            <a:rect l="l" t="t" r="r" b="b"/>
            <a:pathLst>
              <a:path w="1617324" h="2926080">
                <a:moveTo>
                  <a:pt x="0" y="0"/>
                </a:moveTo>
                <a:lnTo>
                  <a:pt x="1617324" y="0"/>
                </a:lnTo>
                <a:lnTo>
                  <a:pt x="1617324" y="2926080"/>
                </a:lnTo>
                <a:lnTo>
                  <a:pt x="0" y="29260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27" name="Group 27"/>
          <p:cNvGrpSpPr/>
          <p:nvPr/>
        </p:nvGrpSpPr>
        <p:grpSpPr>
          <a:xfrm>
            <a:off x="11305964" y="5701037"/>
            <a:ext cx="4419600" cy="1766125"/>
            <a:chOff x="0" y="0"/>
            <a:chExt cx="1964267" cy="784945"/>
          </a:xfrm>
        </p:grpSpPr>
        <p:sp>
          <p:nvSpPr>
            <p:cNvPr id="28" name="Freeform 28"/>
            <p:cNvSpPr/>
            <p:nvPr/>
          </p:nvSpPr>
          <p:spPr>
            <a:xfrm>
              <a:off x="0" y="0"/>
              <a:ext cx="1964267" cy="784945"/>
            </a:xfrm>
            <a:custGeom>
              <a:avLst/>
              <a:gdLst/>
              <a:ahLst/>
              <a:cxnLst/>
              <a:rect l="l" t="t" r="r" b="b"/>
              <a:pathLst>
                <a:path w="1964267" h="784945">
                  <a:moveTo>
                    <a:pt x="0" y="0"/>
                  </a:moveTo>
                  <a:lnTo>
                    <a:pt x="1964267" y="0"/>
                  </a:lnTo>
                  <a:lnTo>
                    <a:pt x="1964267" y="784945"/>
                  </a:lnTo>
                  <a:lnTo>
                    <a:pt x="0" y="784945"/>
                  </a:lnTo>
                  <a:close/>
                </a:path>
              </a:pathLst>
            </a:custGeom>
            <a:solidFill>
              <a:srgbClr val="FFFFFF"/>
            </a:solidFill>
            <a:ln w="38100" cap="sq">
              <a:solidFill>
                <a:srgbClr val="F89B25"/>
              </a:solidFill>
              <a:prstDash val="solid"/>
              <a:miter/>
            </a:ln>
          </p:spPr>
          <p:txBody>
            <a:bodyPr/>
            <a:lstStyle/>
            <a:p>
              <a:endParaRPr lang="en-US"/>
            </a:p>
          </p:txBody>
        </p:sp>
        <p:sp>
          <p:nvSpPr>
            <p:cNvPr id="29" name="TextBox 29"/>
            <p:cNvSpPr txBox="1"/>
            <p:nvPr/>
          </p:nvSpPr>
          <p:spPr>
            <a:xfrm>
              <a:off x="0" y="-28575"/>
              <a:ext cx="1964267" cy="813520"/>
            </a:xfrm>
            <a:prstGeom prst="rect">
              <a:avLst/>
            </a:prstGeom>
          </p:spPr>
          <p:txBody>
            <a:bodyPr lIns="50800" tIns="50800" rIns="50800" bIns="50800" rtlCol="0" anchor="ctr"/>
            <a:lstStyle/>
            <a:p>
              <a:pPr algn="ctr">
                <a:lnSpc>
                  <a:spcPts val="2099"/>
                </a:lnSpc>
              </a:pPr>
              <a:r>
                <a:rPr lang="en-US" sz="1499">
                  <a:solidFill>
                    <a:srgbClr val="004AAD"/>
                  </a:solidFill>
                  <a:latin typeface="Helvetica Now Bold"/>
                  <a:ea typeface="Helvetica Now Bold"/>
                  <a:cs typeface="Helvetica Now Bold"/>
                  <a:sym typeface="Helvetica Now Bold"/>
                </a:rPr>
                <a:t>The City Manager</a:t>
              </a:r>
            </a:p>
            <a:p>
              <a:pPr algn="ctr">
                <a:lnSpc>
                  <a:spcPts val="1679"/>
                </a:lnSpc>
              </a:pPr>
              <a:r>
                <a:rPr lang="en-US" sz="1200">
                  <a:solidFill>
                    <a:srgbClr val="004AAD"/>
                  </a:solidFill>
                  <a:latin typeface="Helvetica Now"/>
                  <a:ea typeface="Helvetica Now"/>
                  <a:cs typeface="Helvetica Now"/>
                  <a:sym typeface="Helvetica Now"/>
                </a:rPr>
                <a:t>Hired by the City Commission to serve the community and brings the benefit of education, training, and experience in leading and managing local government organizations, projects, and programs. Conducts the business of the City through supervising all City departments and employees. </a:t>
              </a:r>
            </a:p>
            <a:p>
              <a:pPr algn="ctr">
                <a:lnSpc>
                  <a:spcPts val="2099"/>
                </a:lnSpc>
              </a:pPr>
              <a:endParaRPr lang="en-US" sz="1200">
                <a:solidFill>
                  <a:srgbClr val="004AAD"/>
                </a:solidFill>
                <a:latin typeface="Helvetica Now"/>
                <a:ea typeface="Helvetica Now"/>
                <a:cs typeface="Helvetica Now"/>
                <a:sym typeface="Helvetica Now"/>
              </a:endParaRPr>
            </a:p>
          </p:txBody>
        </p:sp>
      </p:grpSp>
      <p:sp>
        <p:nvSpPr>
          <p:cNvPr id="30" name="AutoShape 30"/>
          <p:cNvSpPr/>
          <p:nvPr/>
        </p:nvSpPr>
        <p:spPr>
          <a:xfrm>
            <a:off x="12247605" y="4520051"/>
            <a:ext cx="1268159" cy="1180986"/>
          </a:xfrm>
          <a:prstGeom prst="line">
            <a:avLst/>
          </a:prstGeom>
          <a:ln w="38100" cap="rnd">
            <a:solidFill>
              <a:srgbClr val="F89B25"/>
            </a:solidFill>
            <a:prstDash val="solid"/>
            <a:headEnd type="none" w="sm" len="sm"/>
            <a:tailEnd type="arrow" w="med" len="sm"/>
          </a:ln>
        </p:spPr>
        <p:txBody>
          <a:bodyPr/>
          <a:lstStyle/>
          <a:p>
            <a:endParaRPr lang="en-US"/>
          </a:p>
        </p:txBody>
      </p:sp>
      <p:sp>
        <p:nvSpPr>
          <p:cNvPr id="31" name="Freeform 31"/>
          <p:cNvSpPr/>
          <p:nvPr/>
        </p:nvSpPr>
        <p:spPr>
          <a:xfrm>
            <a:off x="7599405" y="8831594"/>
            <a:ext cx="5125153" cy="1005811"/>
          </a:xfrm>
          <a:custGeom>
            <a:avLst/>
            <a:gdLst/>
            <a:ahLst/>
            <a:cxnLst/>
            <a:rect l="l" t="t" r="r" b="b"/>
            <a:pathLst>
              <a:path w="5125153" h="1005811">
                <a:moveTo>
                  <a:pt x="0" y="0"/>
                </a:moveTo>
                <a:lnTo>
                  <a:pt x="5125153" y="0"/>
                </a:lnTo>
                <a:lnTo>
                  <a:pt x="5125153" y="1005812"/>
                </a:lnTo>
                <a:lnTo>
                  <a:pt x="0" y="10058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2" name="Freeform 32"/>
          <p:cNvSpPr/>
          <p:nvPr/>
        </p:nvSpPr>
        <p:spPr>
          <a:xfrm>
            <a:off x="12476205" y="8831594"/>
            <a:ext cx="5125153" cy="1005811"/>
          </a:xfrm>
          <a:custGeom>
            <a:avLst/>
            <a:gdLst/>
            <a:ahLst/>
            <a:cxnLst/>
            <a:rect l="l" t="t" r="r" b="b"/>
            <a:pathLst>
              <a:path w="5125153" h="1005811">
                <a:moveTo>
                  <a:pt x="0" y="0"/>
                </a:moveTo>
                <a:lnTo>
                  <a:pt x="5125153" y="0"/>
                </a:lnTo>
                <a:lnTo>
                  <a:pt x="5125153" y="1005812"/>
                </a:lnTo>
                <a:lnTo>
                  <a:pt x="0" y="10058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33" name="Group 33"/>
          <p:cNvGrpSpPr/>
          <p:nvPr/>
        </p:nvGrpSpPr>
        <p:grpSpPr>
          <a:xfrm>
            <a:off x="10037805" y="8648700"/>
            <a:ext cx="4419600" cy="1371600"/>
            <a:chOff x="0" y="0"/>
            <a:chExt cx="1964267" cy="609600"/>
          </a:xfrm>
        </p:grpSpPr>
        <p:sp>
          <p:nvSpPr>
            <p:cNvPr id="34" name="Freeform 34"/>
            <p:cNvSpPr/>
            <p:nvPr/>
          </p:nvSpPr>
          <p:spPr>
            <a:xfrm>
              <a:off x="0" y="0"/>
              <a:ext cx="1964267" cy="609600"/>
            </a:xfrm>
            <a:custGeom>
              <a:avLst/>
              <a:gdLst/>
              <a:ahLst/>
              <a:cxnLst/>
              <a:rect l="l" t="t" r="r" b="b"/>
              <a:pathLst>
                <a:path w="1964267" h="609600">
                  <a:moveTo>
                    <a:pt x="0" y="0"/>
                  </a:moveTo>
                  <a:lnTo>
                    <a:pt x="1964267" y="0"/>
                  </a:lnTo>
                  <a:lnTo>
                    <a:pt x="1964267" y="609600"/>
                  </a:lnTo>
                  <a:lnTo>
                    <a:pt x="0" y="609600"/>
                  </a:lnTo>
                  <a:close/>
                </a:path>
              </a:pathLst>
            </a:custGeom>
            <a:solidFill>
              <a:srgbClr val="FFFFFF"/>
            </a:solidFill>
            <a:ln w="38100" cap="sq">
              <a:solidFill>
                <a:srgbClr val="F89B25"/>
              </a:solidFill>
              <a:prstDash val="solid"/>
              <a:miter/>
            </a:ln>
          </p:spPr>
          <p:txBody>
            <a:bodyPr/>
            <a:lstStyle/>
            <a:p>
              <a:endParaRPr lang="en-US"/>
            </a:p>
          </p:txBody>
        </p:sp>
        <p:sp>
          <p:nvSpPr>
            <p:cNvPr id="35" name="TextBox 35"/>
            <p:cNvSpPr txBox="1"/>
            <p:nvPr/>
          </p:nvSpPr>
          <p:spPr>
            <a:xfrm>
              <a:off x="0" y="-28575"/>
              <a:ext cx="1964267" cy="638175"/>
            </a:xfrm>
            <a:prstGeom prst="rect">
              <a:avLst/>
            </a:prstGeom>
          </p:spPr>
          <p:txBody>
            <a:bodyPr lIns="50800" tIns="50800" rIns="50800" bIns="50800" rtlCol="0" anchor="ctr"/>
            <a:lstStyle/>
            <a:p>
              <a:pPr algn="ctr">
                <a:lnSpc>
                  <a:spcPts val="2099"/>
                </a:lnSpc>
              </a:pPr>
              <a:r>
                <a:rPr lang="en-US" sz="1499">
                  <a:solidFill>
                    <a:srgbClr val="004AAD"/>
                  </a:solidFill>
                  <a:latin typeface="Helvetica Now Bold"/>
                  <a:ea typeface="Helvetica Now Bold"/>
                  <a:cs typeface="Helvetica Now Bold"/>
                  <a:sym typeface="Helvetica Now Bold"/>
                </a:rPr>
                <a:t>Department Heads</a:t>
              </a:r>
            </a:p>
            <a:p>
              <a:pPr algn="ctr">
                <a:lnSpc>
                  <a:spcPts val="1679"/>
                </a:lnSpc>
              </a:pPr>
              <a:r>
                <a:rPr lang="en-US" sz="1200">
                  <a:solidFill>
                    <a:srgbClr val="004AAD"/>
                  </a:solidFill>
                  <a:latin typeface="Helvetica Now"/>
                  <a:ea typeface="Helvetica Now"/>
                  <a:cs typeface="Helvetica Now"/>
                  <a:sym typeface="Helvetica Now"/>
                </a:rPr>
                <a:t>Oversee the day-to-day operations related to City services and functions. </a:t>
              </a:r>
            </a:p>
          </p:txBody>
        </p:sp>
      </p:grpSp>
      <p:sp>
        <p:nvSpPr>
          <p:cNvPr id="36" name="AutoShape 36"/>
          <p:cNvSpPr/>
          <p:nvPr/>
        </p:nvSpPr>
        <p:spPr>
          <a:xfrm flipH="1">
            <a:off x="12247605" y="7467162"/>
            <a:ext cx="1268159" cy="1181538"/>
          </a:xfrm>
          <a:prstGeom prst="line">
            <a:avLst/>
          </a:prstGeom>
          <a:ln w="38100" cap="rnd">
            <a:solidFill>
              <a:srgbClr val="F89B25"/>
            </a:solidFill>
            <a:prstDash val="solid"/>
            <a:headEnd type="none" w="sm" len="sm"/>
            <a:tailEnd type="arrow" w="med"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2110759" y="720758"/>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commission leadership</a:t>
            </a:r>
          </a:p>
        </p:txBody>
      </p:sp>
      <p:sp>
        <p:nvSpPr>
          <p:cNvPr id="16" name="TextBox 16"/>
          <p:cNvSpPr txBox="1"/>
          <p:nvPr/>
        </p:nvSpPr>
        <p:spPr>
          <a:xfrm>
            <a:off x="354306" y="3106447"/>
            <a:ext cx="17604740" cy="6151004"/>
          </a:xfrm>
          <a:prstGeom prst="rect">
            <a:avLst/>
          </a:prstGeom>
        </p:spPr>
        <p:txBody>
          <a:bodyPr lIns="0" tIns="0" rIns="0" bIns="0" rtlCol="0" anchor="t">
            <a:spAutoFit/>
          </a:bodyPr>
          <a:lstStyle/>
          <a:p>
            <a:pPr algn="l">
              <a:lnSpc>
                <a:spcPts val="4843"/>
              </a:lnSpc>
            </a:pPr>
            <a:r>
              <a:rPr lang="en-US" sz="3459" b="1" spc="24">
                <a:solidFill>
                  <a:srgbClr val="0C4DA0"/>
                </a:solidFill>
                <a:latin typeface="Kollektif"/>
                <a:ea typeface="Kollektif"/>
                <a:cs typeface="Kollektif"/>
                <a:sym typeface="Kollektif"/>
              </a:rPr>
              <a:t>The Mayor </a:t>
            </a:r>
            <a:r>
              <a:rPr lang="en-US" sz="3459" spc="24">
                <a:solidFill>
                  <a:srgbClr val="0C4DA0"/>
                </a:solidFill>
                <a:latin typeface="Kollektif"/>
                <a:ea typeface="Kollektif"/>
                <a:cs typeface="Kollektif"/>
                <a:sym typeface="Kollektif"/>
              </a:rPr>
              <a:t>is the leader of the City Commission. As the presiding officer at meetings of the governing body, the mayor is responsible for ensuring that meetings are well planned and conducted efficiently. The Mayor does not have unilateral power to take action on behalf of the City, but they do serve as a key political and policy leader. </a:t>
            </a:r>
          </a:p>
          <a:p>
            <a:pPr algn="l">
              <a:lnSpc>
                <a:spcPts val="4843"/>
              </a:lnSpc>
            </a:pPr>
            <a:endParaRPr lang="en-US" sz="3459" spc="24">
              <a:solidFill>
                <a:srgbClr val="0C4DA0"/>
              </a:solidFill>
              <a:latin typeface="Kollektif"/>
              <a:ea typeface="Kollektif"/>
              <a:cs typeface="Kollektif"/>
              <a:sym typeface="Kollektif"/>
            </a:endParaRPr>
          </a:p>
          <a:p>
            <a:pPr algn="l">
              <a:lnSpc>
                <a:spcPts val="4843"/>
              </a:lnSpc>
            </a:pPr>
            <a:r>
              <a:rPr lang="en-US" sz="3459" spc="24">
                <a:solidFill>
                  <a:srgbClr val="0C4DA0"/>
                </a:solidFill>
                <a:latin typeface="Kollektif"/>
                <a:ea typeface="Kollektif"/>
                <a:cs typeface="Kollektif"/>
                <a:sym typeface="Kollektif"/>
              </a:rPr>
              <a:t>The Mayor is selected by the governing body. Traditionally, the Emporia City Commission has chosen the candidate with the most votes after an election to serve as the vice-mayor for a one-year term and once that term ends, they become Mayor for one year. The second-place vote-getter will then serve as vice-mayor for one year and then become Mayor.  </a:t>
            </a:r>
          </a:p>
        </p:txBody>
      </p:sp>
      <p:sp>
        <p:nvSpPr>
          <p:cNvPr id="17" name="Freeform 17"/>
          <p:cNvSpPr/>
          <p:nvPr/>
        </p:nvSpPr>
        <p:spPr>
          <a:xfrm>
            <a:off x="5499076" y="226685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pic>
        <p:nvPicPr>
          <p:cNvPr id="47" name="Picture 46" descr="A group of people posing for a photo&#10;&#10;AI-generated content may be incorrect.">
            <a:extLst>
              <a:ext uri="{FF2B5EF4-FFF2-40B4-BE49-F238E27FC236}">
                <a16:creationId xmlns:a16="http://schemas.microsoft.com/office/drawing/2014/main" id="{4B45C84B-A856-5586-DE4E-BA8E46263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4847"/>
            <a:ext cx="18285714" cy="10285714"/>
          </a:xfrm>
          <a:prstGeom prst="rect">
            <a:avLst/>
          </a:prstGeom>
        </p:spPr>
      </p:pic>
      <p:sp>
        <p:nvSpPr>
          <p:cNvPr id="15" name="Freeform 15"/>
          <p:cNvSpPr/>
          <p:nvPr/>
        </p:nvSpPr>
        <p:spPr>
          <a:xfrm>
            <a:off x="5486400" y="2374773"/>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TextBox 3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Current Commissioners</a:t>
            </a:r>
          </a:p>
        </p:txBody>
      </p:sp>
      <p:sp>
        <p:nvSpPr>
          <p:cNvPr id="37" name="TextBox 37"/>
          <p:cNvSpPr txBox="1"/>
          <p:nvPr/>
        </p:nvSpPr>
        <p:spPr>
          <a:xfrm>
            <a:off x="1329797" y="6289642"/>
            <a:ext cx="2947482" cy="861774"/>
          </a:xfrm>
          <a:prstGeom prst="rect">
            <a:avLst/>
          </a:prstGeom>
        </p:spPr>
        <p:txBody>
          <a:bodyPr wrap="square" lIns="0" tIns="0" rIns="0" bIns="0" rtlCol="0" anchor="t">
            <a:spAutoFit/>
          </a:bodyPr>
          <a:lstStyle/>
          <a:p>
            <a:pPr algn="ctr"/>
            <a:r>
              <a:rPr lang="en-US" sz="2800" spc="22" dirty="0">
                <a:solidFill>
                  <a:srgbClr val="0C4DA0"/>
                </a:solidFill>
                <a:latin typeface="Kollektif"/>
                <a:ea typeface="Kollektif"/>
                <a:cs typeface="Kollektif"/>
                <a:sym typeface="Kollektif"/>
              </a:rPr>
              <a:t>Erren Harter,</a:t>
            </a:r>
          </a:p>
          <a:p>
            <a:pPr algn="ctr"/>
            <a:r>
              <a:rPr lang="en-US" sz="2800" spc="22" dirty="0">
                <a:solidFill>
                  <a:srgbClr val="0C4DA0"/>
                </a:solidFill>
                <a:latin typeface="Kollektif"/>
                <a:ea typeface="Kollektif"/>
                <a:cs typeface="Kollektif"/>
                <a:sym typeface="Kollektif"/>
              </a:rPr>
              <a:t>Mayor</a:t>
            </a:r>
          </a:p>
        </p:txBody>
      </p:sp>
      <p:sp>
        <p:nvSpPr>
          <p:cNvPr id="38" name="TextBox 38"/>
          <p:cNvSpPr txBox="1"/>
          <p:nvPr/>
        </p:nvSpPr>
        <p:spPr>
          <a:xfrm>
            <a:off x="7496601" y="6289642"/>
            <a:ext cx="3292512" cy="944245"/>
          </a:xfrm>
          <a:prstGeom prst="rect">
            <a:avLst/>
          </a:prstGeom>
        </p:spPr>
        <p:txBody>
          <a:bodyPr lIns="0" tIns="0" rIns="0" bIns="0" rtlCol="0" anchor="t">
            <a:spAutoFit/>
          </a:bodyPr>
          <a:lstStyle/>
          <a:p>
            <a:pPr algn="ctr">
              <a:lnSpc>
                <a:spcPts val="3680"/>
              </a:lnSpc>
            </a:pPr>
            <a:r>
              <a:rPr lang="en-US" sz="2800" spc="22" dirty="0">
                <a:solidFill>
                  <a:srgbClr val="0C4DA0"/>
                </a:solidFill>
                <a:latin typeface="Kollektif"/>
                <a:ea typeface="Kollektif"/>
                <a:cs typeface="Kollektif"/>
                <a:sym typeface="Kollektif"/>
              </a:rPr>
              <a:t>Susan Brinkman, Commissioner</a:t>
            </a:r>
          </a:p>
        </p:txBody>
      </p:sp>
      <p:sp>
        <p:nvSpPr>
          <p:cNvPr id="39" name="TextBox 39"/>
          <p:cNvSpPr txBox="1"/>
          <p:nvPr/>
        </p:nvSpPr>
        <p:spPr>
          <a:xfrm>
            <a:off x="4543923" y="8913349"/>
            <a:ext cx="2750404" cy="944245"/>
          </a:xfrm>
          <a:prstGeom prst="rect">
            <a:avLst/>
          </a:prstGeom>
        </p:spPr>
        <p:txBody>
          <a:bodyPr lIns="0" tIns="0" rIns="0" bIns="0" rtlCol="0" anchor="t">
            <a:spAutoFit/>
          </a:bodyPr>
          <a:lstStyle/>
          <a:p>
            <a:pPr algn="ctr">
              <a:lnSpc>
                <a:spcPts val="3680"/>
              </a:lnSpc>
            </a:pPr>
            <a:r>
              <a:rPr lang="en-US" sz="2800" spc="22" dirty="0">
                <a:solidFill>
                  <a:srgbClr val="0C4DA0"/>
                </a:solidFill>
                <a:latin typeface="Kollektif"/>
                <a:ea typeface="Kollektif"/>
                <a:cs typeface="Kollektif"/>
                <a:sym typeface="Kollektif"/>
              </a:rPr>
              <a:t>Becky Smith,</a:t>
            </a:r>
          </a:p>
          <a:p>
            <a:pPr algn="ctr">
              <a:lnSpc>
                <a:spcPts val="3680"/>
              </a:lnSpc>
            </a:pPr>
            <a:r>
              <a:rPr lang="en-US" sz="2800" spc="22" dirty="0">
                <a:solidFill>
                  <a:srgbClr val="0C4DA0"/>
                </a:solidFill>
                <a:latin typeface="Kollektif"/>
                <a:ea typeface="Kollektif"/>
                <a:cs typeface="Kollektif"/>
                <a:sym typeface="Kollektif"/>
              </a:rPr>
              <a:t>Vice-Mayor</a:t>
            </a:r>
          </a:p>
        </p:txBody>
      </p:sp>
      <p:sp>
        <p:nvSpPr>
          <p:cNvPr id="40" name="TextBox 40"/>
          <p:cNvSpPr txBox="1"/>
          <p:nvPr/>
        </p:nvSpPr>
        <p:spPr>
          <a:xfrm>
            <a:off x="10965595" y="8913349"/>
            <a:ext cx="2750404" cy="944245"/>
          </a:xfrm>
          <a:prstGeom prst="rect">
            <a:avLst/>
          </a:prstGeom>
        </p:spPr>
        <p:txBody>
          <a:bodyPr lIns="0" tIns="0" rIns="0" bIns="0" rtlCol="0" anchor="t">
            <a:spAutoFit/>
          </a:bodyPr>
          <a:lstStyle/>
          <a:p>
            <a:pPr algn="ctr">
              <a:lnSpc>
                <a:spcPts val="3680"/>
              </a:lnSpc>
            </a:pPr>
            <a:r>
              <a:rPr lang="en-US" sz="2800" spc="22" dirty="0">
                <a:solidFill>
                  <a:srgbClr val="0C4DA0"/>
                </a:solidFill>
                <a:latin typeface="Kollektif"/>
                <a:ea typeface="Kollektif"/>
                <a:cs typeface="Kollektif"/>
                <a:sym typeface="Kollektif"/>
              </a:rPr>
              <a:t>Jamie Sauder, Commissioner</a:t>
            </a:r>
          </a:p>
        </p:txBody>
      </p:sp>
      <p:sp>
        <p:nvSpPr>
          <p:cNvPr id="41" name="TextBox 40">
            <a:extLst>
              <a:ext uri="{FF2B5EF4-FFF2-40B4-BE49-F238E27FC236}">
                <a16:creationId xmlns:a16="http://schemas.microsoft.com/office/drawing/2014/main" id="{24BE2B2A-B765-860F-295B-C61B00EB33CB}"/>
              </a:ext>
            </a:extLst>
          </p:cNvPr>
          <p:cNvSpPr txBox="1"/>
          <p:nvPr/>
        </p:nvSpPr>
        <p:spPr>
          <a:xfrm>
            <a:off x="14160109" y="6289642"/>
            <a:ext cx="2750404" cy="948978"/>
          </a:xfrm>
          <a:prstGeom prst="rect">
            <a:avLst/>
          </a:prstGeom>
        </p:spPr>
        <p:txBody>
          <a:bodyPr lIns="0" tIns="0" rIns="0" bIns="0" rtlCol="0" anchor="t">
            <a:spAutoFit/>
          </a:bodyPr>
          <a:lstStyle/>
          <a:p>
            <a:pPr algn="ctr">
              <a:lnSpc>
                <a:spcPts val="3680"/>
              </a:lnSpc>
            </a:pPr>
            <a:r>
              <a:rPr lang="en-US" sz="2800" spc="22" dirty="0">
                <a:solidFill>
                  <a:srgbClr val="0C4DA0"/>
                </a:solidFill>
                <a:latin typeface="Kollektif"/>
                <a:ea typeface="Kollektif"/>
                <a:cs typeface="Kollektif"/>
                <a:sym typeface="Kollektif"/>
              </a:rPr>
              <a:t>Tyler Curtis,</a:t>
            </a:r>
          </a:p>
          <a:p>
            <a:pPr algn="ctr">
              <a:lnSpc>
                <a:spcPts val="3680"/>
              </a:lnSpc>
            </a:pPr>
            <a:r>
              <a:rPr lang="en-US" sz="2800" spc="22" dirty="0">
                <a:solidFill>
                  <a:srgbClr val="0C4DA0"/>
                </a:solidFill>
                <a:latin typeface="Kollektif"/>
                <a:ea typeface="Kollektif"/>
                <a:cs typeface="Kollektif"/>
                <a:sym typeface="Kollektif"/>
              </a:rPr>
              <a:t>Commissioner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3139" b="-53110"/>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city manager</a:t>
            </a:r>
          </a:p>
        </p:txBody>
      </p:sp>
      <p:sp>
        <p:nvSpPr>
          <p:cNvPr id="22" name="TextBox 22"/>
          <p:cNvSpPr txBox="1"/>
          <p:nvPr/>
        </p:nvSpPr>
        <p:spPr>
          <a:xfrm>
            <a:off x="7374272" y="3105418"/>
            <a:ext cx="10428347" cy="661582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city manager is a professional administrator appointed by the city commission to oversee the day-to-day operations of the city. Their responsibilities include implementing policies set by the city commission, preparing the city budget, managing city staff, and ensuring the efficient delivery of public services. The city manager acts as a liaison between the elected officials and city departments, coordinating activities to meet the community's needs and goals. He also handles issues related to long-range planning, economic development, public safety, and infrastructure maintenance, working to improve the overall quality of life for residents</a:t>
            </a:r>
          </a:p>
        </p:txBody>
      </p:sp>
      <p:sp>
        <p:nvSpPr>
          <p:cNvPr id="23" name="TextBox 23"/>
          <p:cNvSpPr txBox="1"/>
          <p:nvPr/>
        </p:nvSpPr>
        <p:spPr>
          <a:xfrm>
            <a:off x="1884776" y="7805163"/>
            <a:ext cx="3221278" cy="687389"/>
          </a:xfrm>
          <a:prstGeom prst="rect">
            <a:avLst/>
          </a:prstGeom>
        </p:spPr>
        <p:txBody>
          <a:bodyPr lIns="0" tIns="0" rIns="0" bIns="0" rtlCol="0" anchor="t">
            <a:spAutoFit/>
          </a:bodyPr>
          <a:lstStyle/>
          <a:p>
            <a:pPr algn="ctr">
              <a:lnSpc>
                <a:spcPts val="5574"/>
              </a:lnSpc>
            </a:pPr>
            <a:r>
              <a:rPr lang="en-US" sz="3982" spc="27">
                <a:solidFill>
                  <a:srgbClr val="0C4DA0"/>
                </a:solidFill>
                <a:latin typeface="Kollektif"/>
                <a:ea typeface="Kollektif"/>
                <a:cs typeface="Kollektif"/>
                <a:sym typeface="Kollektif"/>
              </a:rPr>
              <a:t>Trey Cocking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b="-56249"/>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Deputy city manager</a:t>
            </a:r>
          </a:p>
        </p:txBody>
      </p:sp>
      <p:sp>
        <p:nvSpPr>
          <p:cNvPr id="22" name="TextBox 22"/>
          <p:cNvSpPr txBox="1"/>
          <p:nvPr/>
        </p:nvSpPr>
        <p:spPr>
          <a:xfrm>
            <a:off x="6705536" y="3194926"/>
            <a:ext cx="11302441" cy="606337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deputy city manager assists the city manager in overseeing the daily operations and administration of the city. He often takes on specific responsibilities or projects as assigned by the city manager, such as managing certain departments, overseeing budget preparation, or handling particular community issues. The deputy city manager acts as a second-in-command, ensuring continuity and support in the absence of the city manager. He collaborates with department heads, coordinates interdepartmental activities, and helps implement policies and programs established by the city commission.</a:t>
            </a:r>
          </a:p>
        </p:txBody>
      </p:sp>
      <p:sp>
        <p:nvSpPr>
          <p:cNvPr id="23" name="TextBox 23"/>
          <p:cNvSpPr txBox="1"/>
          <p:nvPr/>
        </p:nvSpPr>
        <p:spPr>
          <a:xfrm>
            <a:off x="1884776" y="7805163"/>
            <a:ext cx="3221278" cy="687389"/>
          </a:xfrm>
          <a:prstGeom prst="rect">
            <a:avLst/>
          </a:prstGeom>
        </p:spPr>
        <p:txBody>
          <a:bodyPr lIns="0" tIns="0" rIns="0" bIns="0" rtlCol="0" anchor="t">
            <a:spAutoFit/>
          </a:bodyPr>
          <a:lstStyle/>
          <a:p>
            <a:pPr algn="ctr">
              <a:lnSpc>
                <a:spcPts val="5574"/>
              </a:lnSpc>
            </a:pPr>
            <a:r>
              <a:rPr lang="en-US" sz="3982" spc="27">
                <a:solidFill>
                  <a:srgbClr val="0C4DA0"/>
                </a:solidFill>
                <a:latin typeface="Kollektif"/>
                <a:ea typeface="Kollektif"/>
                <a:cs typeface="Kollektif"/>
                <a:sym typeface="Kollektif"/>
              </a:rPr>
              <a:t>Mark Detter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b="-48898"/>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283935" y="496278"/>
            <a:ext cx="11589590" cy="1471172"/>
          </a:xfrm>
          <a:prstGeom prst="rect">
            <a:avLst/>
          </a:prstGeom>
        </p:spPr>
        <p:txBody>
          <a:bodyPr lIns="0" tIns="0" rIns="0" bIns="0" rtlCol="0" anchor="t">
            <a:spAutoFit/>
          </a:bodyPr>
          <a:lstStyle/>
          <a:p>
            <a:pPr algn="ctr">
              <a:lnSpc>
                <a:spcPts val="12432"/>
              </a:lnSpc>
            </a:pPr>
            <a:r>
              <a:rPr lang="en-US" sz="8880" spc="1243" dirty="0">
                <a:solidFill>
                  <a:srgbClr val="0C4DA0"/>
                </a:solidFill>
                <a:latin typeface="TC Chaddlewood"/>
                <a:ea typeface="TC Chaddlewood"/>
                <a:cs typeface="TC Chaddlewood"/>
                <a:sym typeface="TC Chaddlewood"/>
              </a:rPr>
              <a:t>Assistant city manager</a:t>
            </a:r>
          </a:p>
        </p:txBody>
      </p:sp>
      <p:sp>
        <p:nvSpPr>
          <p:cNvPr id="22" name="TextBox 22"/>
          <p:cNvSpPr txBox="1"/>
          <p:nvPr/>
        </p:nvSpPr>
        <p:spPr>
          <a:xfrm>
            <a:off x="6427509" y="2886007"/>
            <a:ext cx="11860491" cy="6549870"/>
          </a:xfrm>
          <a:prstGeom prst="rect">
            <a:avLst/>
          </a:prstGeom>
        </p:spPr>
        <p:txBody>
          <a:bodyPr wrap="square" lIns="0" tIns="0" rIns="0" bIns="0" rtlCol="0" anchor="t">
            <a:spAutoFit/>
          </a:bodyPr>
          <a:lstStyle/>
          <a:p>
            <a:pPr algn="ctr">
              <a:lnSpc>
                <a:spcPts val="4283"/>
              </a:lnSpc>
            </a:pPr>
            <a:r>
              <a:rPr lang="en-US" sz="2400" spc="21" dirty="0">
                <a:solidFill>
                  <a:srgbClr val="0C4DA0"/>
                </a:solidFill>
                <a:latin typeface="Kollektif"/>
                <a:ea typeface="Kollektif"/>
                <a:cs typeface="Kollektif"/>
                <a:sym typeface="Kollektif"/>
              </a:rPr>
              <a:t>The Assistant City Manager supports the administration of the City’s affairs and daily operations and serves as a key member of the senior management team. This role provides oversight for several core City departments, including Communications, Human Resources, Information Technology, and Special Projects. In addition to departmental leadership, the Assistant City Manager manages and oversees complex and high-impact initiatives that fall outside the routine functions of other departments. These special projects may involve areas such as community development, infrastructure improvements, public events, or citywide strategic initiatives. Responsibilities include planning, coordinating, and executing these efforts in collaboration with internal departments, external partners, and community stakeholders. The Assistant City Manager ensures alignment with the City’s strategic goals, and monitors progress to ensure successful and timely project completion. </a:t>
            </a:r>
          </a:p>
        </p:txBody>
      </p:sp>
      <p:sp>
        <p:nvSpPr>
          <p:cNvPr id="23" name="TextBox 23"/>
          <p:cNvSpPr txBox="1"/>
          <p:nvPr/>
        </p:nvSpPr>
        <p:spPr>
          <a:xfrm>
            <a:off x="1884776" y="7805163"/>
            <a:ext cx="3221278" cy="687389"/>
          </a:xfrm>
          <a:prstGeom prst="rect">
            <a:avLst/>
          </a:prstGeom>
        </p:spPr>
        <p:txBody>
          <a:bodyPr lIns="0" tIns="0" rIns="0" bIns="0" rtlCol="0" anchor="t">
            <a:spAutoFit/>
          </a:bodyPr>
          <a:lstStyle/>
          <a:p>
            <a:pPr algn="ctr">
              <a:lnSpc>
                <a:spcPts val="5574"/>
              </a:lnSpc>
            </a:pPr>
            <a:r>
              <a:rPr lang="en-US" sz="3982" spc="27">
                <a:solidFill>
                  <a:srgbClr val="0C4DA0"/>
                </a:solidFill>
                <a:latin typeface="Kollektif"/>
                <a:ea typeface="Kollektif"/>
                <a:cs typeface="Kollektif"/>
                <a:sym typeface="Kollektif"/>
              </a:rPr>
              <a:t>Tayler Wash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1828" b="-53460"/>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city attorney</a:t>
            </a:r>
          </a:p>
        </p:txBody>
      </p:sp>
      <p:sp>
        <p:nvSpPr>
          <p:cNvPr id="22" name="TextBox 22"/>
          <p:cNvSpPr txBox="1"/>
          <p:nvPr/>
        </p:nvSpPr>
        <p:spPr>
          <a:xfrm>
            <a:off x="6447516" y="3059080"/>
            <a:ext cx="11494117" cy="661582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city attorney serves as the chief legal advisor for the city, providing legal counsel to the city commission, city manager, and various city departments. Her duties include drafting and reviewing legislation, ordinances, and contracts, ensuring that all city actions comply with local, state, and federal laws. The city attorney represents the city in legal proceedings, including lawsuits and administrative hearings, and may prosecute cases involving violations of city codes and ordinances. She also offers legal opinions on a wide range of issues affecting the city, such as land use, labor relations, and regulatory compliance, playing a critical role in safeguarding the city's legal interests and mitigating legal risks.</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Christina Montgomery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5585345" y="3538309"/>
            <a:ext cx="920689" cy="631823"/>
          </a:xfrm>
          <a:custGeom>
            <a:avLst/>
            <a:gdLst/>
            <a:ahLst/>
            <a:cxnLst/>
            <a:rect l="l" t="t" r="r" b="b"/>
            <a:pathLst>
              <a:path w="920689" h="631823">
                <a:moveTo>
                  <a:pt x="0" y="0"/>
                </a:moveTo>
                <a:lnTo>
                  <a:pt x="920690" y="0"/>
                </a:lnTo>
                <a:lnTo>
                  <a:pt x="920690" y="631823"/>
                </a:lnTo>
                <a:lnTo>
                  <a:pt x="0" y="631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1367066" y="3593356"/>
            <a:ext cx="920689" cy="631823"/>
          </a:xfrm>
          <a:custGeom>
            <a:avLst/>
            <a:gdLst/>
            <a:ahLst/>
            <a:cxnLst/>
            <a:rect l="l" t="t" r="r" b="b"/>
            <a:pathLst>
              <a:path w="920689" h="631823">
                <a:moveTo>
                  <a:pt x="0" y="0"/>
                </a:moveTo>
                <a:lnTo>
                  <a:pt x="920689" y="0"/>
                </a:lnTo>
                <a:lnTo>
                  <a:pt x="920689" y="631823"/>
                </a:lnTo>
                <a:lnTo>
                  <a:pt x="0" y="631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9144000" y="4280391"/>
            <a:ext cx="5465836" cy="30458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Identify the roles and responsibilities of the Commission and what it means to be a Commissioner.</a:t>
            </a:r>
          </a:p>
        </p:txBody>
      </p:sp>
      <p:grpSp>
        <p:nvGrpSpPr>
          <p:cNvPr id="18" name="Group 18"/>
          <p:cNvGrpSpPr/>
          <p:nvPr/>
        </p:nvGrpSpPr>
        <p:grpSpPr>
          <a:xfrm>
            <a:off x="-1502188" y="5846180"/>
            <a:ext cx="6575480" cy="6824240"/>
            <a:chOff x="0" y="0"/>
            <a:chExt cx="8767306" cy="9098987"/>
          </a:xfrm>
        </p:grpSpPr>
        <p:grpSp>
          <p:nvGrpSpPr>
            <p:cNvPr id="19" name="Group 19"/>
            <p:cNvGrpSpPr>
              <a:grpSpLocks noChangeAspect="1"/>
            </p:cNvGrpSpPr>
            <p:nvPr/>
          </p:nvGrpSpPr>
          <p:grpSpPr>
            <a:xfrm rot="1863754">
              <a:off x="1372936" y="1051913"/>
              <a:ext cx="6021434" cy="6995160"/>
              <a:chOff x="0" y="0"/>
              <a:chExt cx="5466080" cy="6350000"/>
            </a:xfrm>
          </p:grpSpPr>
          <p:sp>
            <p:nvSpPr>
              <p:cNvPr id="20" name="Freeform 20"/>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1" name="Freeform 21"/>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l="-21999" r="-21999"/>
                </a:stretch>
              </a:blipFill>
            </p:spPr>
            <p:txBody>
              <a:bodyPr/>
              <a:lstStyle/>
              <a:p>
                <a:endParaRPr lang="en-US"/>
              </a:p>
            </p:txBody>
          </p:sp>
          <p:sp>
            <p:nvSpPr>
              <p:cNvPr id="22" name="Freeform 22"/>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3" name="Freeform 23"/>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4" name="Freeform 24"/>
            <p:cNvSpPr/>
            <p:nvPr/>
          </p:nvSpPr>
          <p:spPr>
            <a:xfrm rot="2049123">
              <a:off x="4680001" y="1041945"/>
              <a:ext cx="2021091" cy="1207040"/>
            </a:xfrm>
            <a:custGeom>
              <a:avLst/>
              <a:gdLst/>
              <a:ahLst/>
              <a:cxnLst/>
              <a:rect l="l" t="t" r="r" b="b"/>
              <a:pathLst>
                <a:path w="2021091" h="1207040">
                  <a:moveTo>
                    <a:pt x="0" y="0"/>
                  </a:moveTo>
                  <a:lnTo>
                    <a:pt x="2021091" y="0"/>
                  </a:lnTo>
                  <a:lnTo>
                    <a:pt x="2021091" y="1207040"/>
                  </a:lnTo>
                  <a:lnTo>
                    <a:pt x="0" y="1207040"/>
                  </a:lnTo>
                  <a:lnTo>
                    <a:pt x="0" y="0"/>
                  </a:lnTo>
                  <a:close/>
                </a:path>
              </a:pathLst>
            </a:custGeom>
            <a:blipFill>
              <a:blip r:embed="rId7"/>
              <a:stretch>
                <a:fillRect/>
              </a:stretch>
            </a:blipFill>
          </p:spPr>
          <p:txBody>
            <a:bodyPr/>
            <a:lstStyle/>
            <a:p>
              <a:endParaRPr lang="en-US"/>
            </a:p>
          </p:txBody>
        </p:sp>
      </p:grpSp>
      <p:grpSp>
        <p:nvGrpSpPr>
          <p:cNvPr id="25" name="Group 25"/>
          <p:cNvGrpSpPr/>
          <p:nvPr/>
        </p:nvGrpSpPr>
        <p:grpSpPr>
          <a:xfrm rot="-1922243">
            <a:off x="14481853" y="-1487099"/>
            <a:ext cx="5331424" cy="5929003"/>
            <a:chOff x="0" y="0"/>
            <a:chExt cx="7108565" cy="7905338"/>
          </a:xfrm>
        </p:grpSpPr>
        <p:grpSp>
          <p:nvGrpSpPr>
            <p:cNvPr id="26" name="Group 26"/>
            <p:cNvGrpSpPr>
              <a:grpSpLocks noChangeAspect="1"/>
            </p:cNvGrpSpPr>
            <p:nvPr/>
          </p:nvGrpSpPr>
          <p:grpSpPr>
            <a:xfrm rot="578849">
              <a:off x="543566" y="455089"/>
              <a:ext cx="6021434" cy="6995160"/>
              <a:chOff x="0" y="0"/>
              <a:chExt cx="5466080" cy="6350000"/>
            </a:xfrm>
          </p:grpSpPr>
          <p:sp>
            <p:nvSpPr>
              <p:cNvPr id="27" name="Freeform 2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8" name="Freeform 2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8"/>
                <a:stretch>
                  <a:fillRect l="-21910" r="-21910"/>
                </a:stretch>
              </a:blipFill>
            </p:spPr>
            <p:txBody>
              <a:bodyPr/>
              <a:lstStyle/>
              <a:p>
                <a:endParaRPr lang="en-US"/>
              </a:p>
            </p:txBody>
          </p:sp>
          <p:sp>
            <p:nvSpPr>
              <p:cNvPr id="29" name="Freeform 2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0" name="Freeform 3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1" name="Freeform 31"/>
            <p:cNvSpPr/>
            <p:nvPr/>
          </p:nvSpPr>
          <p:spPr>
            <a:xfrm rot="787804">
              <a:off x="3218389" y="213780"/>
              <a:ext cx="2021091" cy="1207040"/>
            </a:xfrm>
            <a:custGeom>
              <a:avLst/>
              <a:gdLst/>
              <a:ahLst/>
              <a:cxnLst/>
              <a:rect l="l" t="t" r="r" b="b"/>
              <a:pathLst>
                <a:path w="2021091" h="1207040">
                  <a:moveTo>
                    <a:pt x="0" y="0"/>
                  </a:moveTo>
                  <a:lnTo>
                    <a:pt x="2021091" y="0"/>
                  </a:lnTo>
                  <a:lnTo>
                    <a:pt x="2021091" y="1207040"/>
                  </a:lnTo>
                  <a:lnTo>
                    <a:pt x="0" y="1207040"/>
                  </a:lnTo>
                  <a:lnTo>
                    <a:pt x="0" y="0"/>
                  </a:lnTo>
                  <a:close/>
                </a:path>
              </a:pathLst>
            </a:custGeom>
            <a:blipFill>
              <a:blip r:embed="rId7"/>
              <a:stretch>
                <a:fillRect/>
              </a:stretch>
            </a:blipFill>
          </p:spPr>
          <p:txBody>
            <a:bodyPr/>
            <a:lstStyle/>
            <a:p>
              <a:endParaRPr lang="en-US"/>
            </a:p>
          </p:txBody>
        </p:sp>
      </p:grpSp>
      <p:sp>
        <p:nvSpPr>
          <p:cNvPr id="32" name="TextBox 32"/>
          <p:cNvSpPr txBox="1"/>
          <p:nvPr/>
        </p:nvSpPr>
        <p:spPr>
          <a:xfrm>
            <a:off x="2098083" y="828675"/>
            <a:ext cx="14091833" cy="1546022"/>
          </a:xfrm>
          <a:prstGeom prst="rect">
            <a:avLst/>
          </a:prstGeom>
        </p:spPr>
        <p:txBody>
          <a:bodyPr lIns="0" tIns="0" rIns="0" bIns="0" rtlCol="0" anchor="t">
            <a:spAutoFit/>
          </a:bodyPr>
          <a:lstStyle/>
          <a:p>
            <a:pPr algn="ctr">
              <a:lnSpc>
                <a:spcPts val="12436"/>
              </a:lnSpc>
            </a:pPr>
            <a:r>
              <a:rPr lang="en-US" sz="8883" spc="923">
                <a:solidFill>
                  <a:srgbClr val="0C4DA0"/>
                </a:solidFill>
                <a:latin typeface="TC Chaddlewood"/>
                <a:ea typeface="TC Chaddlewood"/>
                <a:cs typeface="TC Chaddlewood"/>
                <a:sym typeface="TC Chaddlewood"/>
              </a:rPr>
              <a:t>presentation objectives</a:t>
            </a:r>
          </a:p>
        </p:txBody>
      </p:sp>
      <p:sp>
        <p:nvSpPr>
          <p:cNvPr id="33" name="TextBox 33"/>
          <p:cNvSpPr txBox="1"/>
          <p:nvPr/>
        </p:nvSpPr>
        <p:spPr>
          <a:xfrm>
            <a:off x="3739535" y="4285652"/>
            <a:ext cx="4612309" cy="24362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Briefly review the basics of how the City of Emporia’s government works.</a:t>
            </a:r>
          </a:p>
        </p:txBody>
      </p:sp>
      <p:sp>
        <p:nvSpPr>
          <p:cNvPr id="34" name="TextBox 34"/>
          <p:cNvSpPr txBox="1"/>
          <p:nvPr/>
        </p:nvSpPr>
        <p:spPr>
          <a:xfrm>
            <a:off x="5772388" y="3562678"/>
            <a:ext cx="546604" cy="607454"/>
          </a:xfrm>
          <a:prstGeom prst="rect">
            <a:avLst/>
          </a:prstGeom>
        </p:spPr>
        <p:txBody>
          <a:bodyPr lIns="0" tIns="0" rIns="0" bIns="0" rtlCol="0" anchor="t">
            <a:spAutoFit/>
          </a:bodyPr>
          <a:lstStyle/>
          <a:p>
            <a:pPr algn="ctr">
              <a:lnSpc>
                <a:spcPts val="4843"/>
              </a:lnSpc>
            </a:pPr>
            <a:r>
              <a:rPr lang="en-US" sz="3459" spc="24">
                <a:solidFill>
                  <a:srgbClr val="FFFFFF"/>
                </a:solidFill>
                <a:latin typeface="Kollektif"/>
                <a:ea typeface="Kollektif"/>
                <a:cs typeface="Kollektif"/>
                <a:sym typeface="Kollektif"/>
              </a:rPr>
              <a:t>1</a:t>
            </a:r>
          </a:p>
        </p:txBody>
      </p:sp>
      <p:sp>
        <p:nvSpPr>
          <p:cNvPr id="35" name="TextBox 35"/>
          <p:cNvSpPr txBox="1"/>
          <p:nvPr/>
        </p:nvSpPr>
        <p:spPr>
          <a:xfrm>
            <a:off x="11554109" y="3562678"/>
            <a:ext cx="546604" cy="607454"/>
          </a:xfrm>
          <a:prstGeom prst="rect">
            <a:avLst/>
          </a:prstGeom>
        </p:spPr>
        <p:txBody>
          <a:bodyPr lIns="0" tIns="0" rIns="0" bIns="0" rtlCol="0" anchor="t">
            <a:spAutoFit/>
          </a:bodyPr>
          <a:lstStyle/>
          <a:p>
            <a:pPr algn="ctr">
              <a:lnSpc>
                <a:spcPts val="4843"/>
              </a:lnSpc>
            </a:pPr>
            <a:r>
              <a:rPr lang="en-US" sz="3459" spc="24">
                <a:solidFill>
                  <a:srgbClr val="FFFFFF"/>
                </a:solidFill>
                <a:latin typeface="Kollektif"/>
                <a:ea typeface="Kollektif"/>
                <a:cs typeface="Kollektif"/>
                <a:sym typeface="Kollektif"/>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11870" b="-44663"/>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city clerk</a:t>
            </a:r>
          </a:p>
        </p:txBody>
      </p:sp>
      <p:sp>
        <p:nvSpPr>
          <p:cNvPr id="22" name="TextBox 22"/>
          <p:cNvSpPr txBox="1"/>
          <p:nvPr/>
        </p:nvSpPr>
        <p:spPr>
          <a:xfrm>
            <a:off x="6517022" y="2987916"/>
            <a:ext cx="11478672" cy="6270384"/>
          </a:xfrm>
          <a:prstGeom prst="rect">
            <a:avLst/>
          </a:prstGeom>
        </p:spPr>
        <p:txBody>
          <a:bodyPr lIns="0" tIns="0" rIns="0" bIns="0" rtlCol="0" anchor="t">
            <a:spAutoFit/>
          </a:bodyPr>
          <a:lstStyle/>
          <a:p>
            <a:pPr algn="ctr">
              <a:lnSpc>
                <a:spcPts val="4563"/>
              </a:lnSpc>
            </a:pPr>
            <a:r>
              <a:rPr lang="en-US" sz="3259" spc="22">
                <a:solidFill>
                  <a:srgbClr val="0C4DA0"/>
                </a:solidFill>
                <a:latin typeface="Kollektif"/>
                <a:ea typeface="Kollektif"/>
                <a:cs typeface="Kollektif"/>
                <a:sym typeface="Kollektif"/>
              </a:rPr>
              <a:t>The city clerk is responsible for maintaining the official records of the city, ensuring transparency and accessibility of public documents. Her duties include preparing and distributing agendas and minutes for city commission meetings and handling public inquiries regarding city records and ordinances. The city clerk also oversees the issuance of various licenses and permits, such as business licenses and liquor licenses. She plays a key role in ensuring compliance with local, state, and federal regulations regarding public records and open meetings, contributing to the efficient and lawful operation of the city's administrative functions.</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Kerry</a:t>
            </a:r>
          </a:p>
          <a:p>
            <a:pPr algn="ctr">
              <a:lnSpc>
                <a:spcPts val="3782"/>
              </a:lnSpc>
            </a:pPr>
            <a:r>
              <a:rPr lang="en-US" sz="3982" spc="27">
                <a:solidFill>
                  <a:srgbClr val="0C4DA0"/>
                </a:solidFill>
                <a:latin typeface="Kollektif"/>
                <a:ea typeface="Kollektif"/>
                <a:cs typeface="Kollektif"/>
                <a:sym typeface="Kollektif"/>
              </a:rPr>
              <a:t>Sull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3006" b="-53243"/>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Executive Assistant</a:t>
            </a:r>
          </a:p>
        </p:txBody>
      </p:sp>
      <p:sp>
        <p:nvSpPr>
          <p:cNvPr id="22" name="TextBox 22"/>
          <p:cNvSpPr txBox="1"/>
          <p:nvPr/>
        </p:nvSpPr>
        <p:spPr>
          <a:xfrm>
            <a:off x="6625144" y="3507012"/>
            <a:ext cx="11463226" cy="551092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executive assistant provides high-level administrative support to top executives, such as the city manager, deputy city manager, or department heads. Her responsibilities include managing schedules, organizing meetings, preparing reports, and handling correspondence. She also coordinates travel arrangements, maintain records, and assist in project management. The executive assistant ensures efficient office operations by prioritizing tasks, managing confidential information, and acting as a liaison between executives and other staff or the public. </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Sue</a:t>
            </a:r>
          </a:p>
          <a:p>
            <a:pPr algn="ctr">
              <a:lnSpc>
                <a:spcPts val="3782"/>
              </a:lnSpc>
            </a:pPr>
            <a:r>
              <a:rPr lang="en-US" sz="3982" spc="27">
                <a:solidFill>
                  <a:srgbClr val="0C4DA0"/>
                </a:solidFill>
                <a:latin typeface="Kollektif"/>
                <a:ea typeface="Kollektif"/>
                <a:cs typeface="Kollektif"/>
                <a:sym typeface="Kollektif"/>
              </a:rPr>
              <a:t>Bryson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2234" b="-51772"/>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communications manager</a:t>
            </a:r>
          </a:p>
        </p:txBody>
      </p:sp>
      <p:sp>
        <p:nvSpPr>
          <p:cNvPr id="22" name="TextBox 22"/>
          <p:cNvSpPr txBox="1"/>
          <p:nvPr/>
        </p:nvSpPr>
        <p:spPr>
          <a:xfrm>
            <a:off x="6656036" y="3118726"/>
            <a:ext cx="11401442" cy="661582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communications manager is responsible for overseeing and directing the city's public communications and media relations. Her duties include developing and implementing communication strategies, managing social media accounts, and crafting press releases, speeches, and other public statements. She works to ensure that accurate and timely information is disseminated to the public, media, and other stakeholders. Additionally, the communications manager handles crisis communication, promotes city initiatives and events, and maintains a positive public image for the city. She collaborates with various city departments to coordinate messaging and ensure consistency in all communications efforts.</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Christine</a:t>
            </a:r>
          </a:p>
          <a:p>
            <a:pPr algn="ctr">
              <a:lnSpc>
                <a:spcPts val="3782"/>
              </a:lnSpc>
            </a:pPr>
            <a:r>
              <a:rPr lang="en-US" sz="3982" spc="27">
                <a:solidFill>
                  <a:srgbClr val="0C4DA0"/>
                </a:solidFill>
                <a:latin typeface="Kollektif"/>
                <a:ea typeface="Kollektif"/>
                <a:cs typeface="Kollektif"/>
                <a:sym typeface="Kollektif"/>
              </a:rPr>
              <a:t>Torrens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5900" b="-44972"/>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Director of Finance</a:t>
            </a:r>
          </a:p>
        </p:txBody>
      </p:sp>
      <p:sp>
        <p:nvSpPr>
          <p:cNvPr id="22" name="TextBox 22"/>
          <p:cNvSpPr txBox="1"/>
          <p:nvPr/>
        </p:nvSpPr>
        <p:spPr>
          <a:xfrm>
            <a:off x="6686928" y="2739967"/>
            <a:ext cx="11339658" cy="7589914"/>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finance director is responsible for managing the city's financial operations and ensuring fiscal stability. Their duties include developing and overseeing the city budget, managing financial planning and forecasting, and ensuring accurate financial reporting. She supervises the finance department, which handles accounting, payroll, and auditing functions, and ensures compliance with local, state, and federal financial regulations. The finance director also provides financial advice to the city commission and city manager, oversees investments and debt management, and implements financial policies and procedures. Her role is crucial in maintaining the city's financial health, supporting strategic planning, and ensuring the efficient allocation of resources to meet community needs.</a:t>
            </a:r>
          </a:p>
          <a:p>
            <a:pPr algn="ctr">
              <a:lnSpc>
                <a:spcPts val="4283"/>
              </a:lnSpc>
            </a:pPr>
            <a:endParaRPr lang="en-US" sz="3059" spc="21">
              <a:solidFill>
                <a:srgbClr val="0C4DA0"/>
              </a:solidFill>
              <a:latin typeface="Kollektif"/>
              <a:ea typeface="Kollektif"/>
              <a:cs typeface="Kollektif"/>
              <a:sym typeface="Kollektif"/>
            </a:endParaRP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Janet</a:t>
            </a:r>
          </a:p>
          <a:p>
            <a:pPr algn="ctr">
              <a:lnSpc>
                <a:spcPts val="3782"/>
              </a:lnSpc>
            </a:pPr>
            <a:r>
              <a:rPr lang="en-US" sz="3982" spc="27">
                <a:solidFill>
                  <a:srgbClr val="0C4DA0"/>
                </a:solidFill>
                <a:latin typeface="Kollektif"/>
                <a:ea typeface="Kollektif"/>
                <a:cs typeface="Kollektif"/>
                <a:sym typeface="Kollektif"/>
              </a:rPr>
              <a:t>Harrouff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7127" b="-42711"/>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Director of Human Resources</a:t>
            </a:r>
          </a:p>
        </p:txBody>
      </p:sp>
      <p:sp>
        <p:nvSpPr>
          <p:cNvPr id="22" name="TextBox 22"/>
          <p:cNvSpPr txBox="1"/>
          <p:nvPr/>
        </p:nvSpPr>
        <p:spPr>
          <a:xfrm>
            <a:off x="6679205" y="2935512"/>
            <a:ext cx="11169753" cy="7046989"/>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Director of Human Resources (HR) oversees all HR functions to ensure the effective management and support of city employees. Her responsibilities include developing and implementing HR policies and procedures, managing recruitment and hiring processes, and ensuring compliance with labor laws and regulations. She handles employee relations, benefits administration, performance management, and training and development programs. The Director of HR works to foster a positive work environment, address employee grievances, and support organizational change and development. She plays a key role in aligning HR initiatives with the city's goals, and ensuring that the city attracts, retains, and develops a competent and motivated workforce.</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Jo Lynne</a:t>
            </a:r>
          </a:p>
          <a:p>
            <a:pPr algn="ctr">
              <a:lnSpc>
                <a:spcPts val="3782"/>
              </a:lnSpc>
            </a:pPr>
            <a:r>
              <a:rPr lang="en-US" sz="3982" spc="27">
                <a:solidFill>
                  <a:srgbClr val="0C4DA0"/>
                </a:solidFill>
                <a:latin typeface="Kollektif"/>
                <a:ea typeface="Kollektif"/>
                <a:cs typeface="Kollektif"/>
                <a:sym typeface="Kollektif"/>
              </a:rPr>
              <a:t>Herron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7313" b="-49177"/>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Director of It</a:t>
            </a:r>
          </a:p>
        </p:txBody>
      </p:sp>
      <p:sp>
        <p:nvSpPr>
          <p:cNvPr id="22" name="TextBox 22"/>
          <p:cNvSpPr txBox="1"/>
          <p:nvPr/>
        </p:nvSpPr>
        <p:spPr>
          <a:xfrm>
            <a:off x="6686928" y="2966404"/>
            <a:ext cx="11339658" cy="7046989"/>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Director of IT oversees the city's information technology infrastructure, ensuring the effective and secure operation of all technology systems and services. His responsibilities include developing and implementing IT strategies and policies, managing the IT budget, and leading a team of IT professionals. He ensures the maintenance, upgrade, and security of hardware, software, and networks, supporting city departments in their technological needs. The Director of IT also oversees data management, cybersecurity measures, and compliance with relevant regulations. He plays a key role in identifying and integrating new technologies to improve city services and operations, enhancing efficiency and service delivery for the community.</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Aric</a:t>
            </a:r>
          </a:p>
          <a:p>
            <a:pPr algn="ctr">
              <a:lnSpc>
                <a:spcPts val="3782"/>
              </a:lnSpc>
            </a:pPr>
            <a:r>
              <a:rPr lang="en-US" sz="3982" spc="27">
                <a:solidFill>
                  <a:srgbClr val="0C4DA0"/>
                </a:solidFill>
                <a:latin typeface="Kollektif"/>
                <a:ea typeface="Kollektif"/>
                <a:cs typeface="Kollektif"/>
                <a:sym typeface="Kollektif"/>
              </a:rPr>
              <a:t>Kenyon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b="-56490"/>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Chief of Police</a:t>
            </a:r>
          </a:p>
        </p:txBody>
      </p:sp>
      <p:sp>
        <p:nvSpPr>
          <p:cNvPr id="22" name="TextBox 22"/>
          <p:cNvSpPr txBox="1"/>
          <p:nvPr/>
        </p:nvSpPr>
        <p:spPr>
          <a:xfrm>
            <a:off x="6663759" y="2739967"/>
            <a:ext cx="11107969" cy="7046989"/>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Chief of Police is the highest-ranking officer in the city's police department, responsible for overseeing all aspects of law enforcement and public safety. His duties include developing and implementing departmental policies, managing daily operations, and ensuring effective policing practices. The Chief of Police leads and supports police personnel, handles budgeting and resource allocation, and collaborates with other government agencies and community organizations to address crime and safety issues. He also represents the police department to the public and media, address community concerns, and work on strategic planning to improve public safety and crime prevention. His role is crucial in shaping the department’s direction and maintaining public trust.</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Ed</a:t>
            </a:r>
          </a:p>
          <a:p>
            <a:pPr algn="ctr">
              <a:lnSpc>
                <a:spcPts val="3782"/>
              </a:lnSpc>
            </a:pPr>
            <a:r>
              <a:rPr lang="en-US" sz="3982" spc="27">
                <a:solidFill>
                  <a:srgbClr val="0C4DA0"/>
                </a:solidFill>
                <a:latin typeface="Kollektif"/>
                <a:ea typeface="Kollektif"/>
                <a:cs typeface="Kollektif"/>
                <a:sym typeface="Kollektif"/>
              </a:rPr>
              <a:t>Owens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5569" b="-50921"/>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Fire chief</a:t>
            </a:r>
          </a:p>
        </p:txBody>
      </p:sp>
      <p:sp>
        <p:nvSpPr>
          <p:cNvPr id="22" name="TextBox 22"/>
          <p:cNvSpPr txBox="1"/>
          <p:nvPr/>
        </p:nvSpPr>
        <p:spPr>
          <a:xfrm>
            <a:off x="6679205" y="2895095"/>
            <a:ext cx="11154307" cy="6811404"/>
          </a:xfrm>
          <a:prstGeom prst="rect">
            <a:avLst/>
          </a:prstGeom>
        </p:spPr>
        <p:txBody>
          <a:bodyPr lIns="0" tIns="0" rIns="0" bIns="0" rtlCol="0" anchor="t">
            <a:spAutoFit/>
          </a:bodyPr>
          <a:lstStyle/>
          <a:p>
            <a:pPr algn="ctr">
              <a:lnSpc>
                <a:spcPts val="4143"/>
              </a:lnSpc>
            </a:pPr>
            <a:r>
              <a:rPr lang="en-US" sz="2959" spc="20">
                <a:solidFill>
                  <a:srgbClr val="0C4DA0"/>
                </a:solidFill>
                <a:latin typeface="Kollektif"/>
                <a:ea typeface="Kollektif"/>
                <a:cs typeface="Kollektif"/>
                <a:sym typeface="Kollektif"/>
              </a:rPr>
              <a:t>The Fire Chief is the top-ranking officer in the city's fire department, responsible for overseeing all fire protection and emergency response operations. His duties include managing the department's personnel, resources, and budget, and ensuring the readiness and effectiveness of fire suppression, rescue operations, and emergency medical services. The Fire Chief develops and implements policies and procedures for fire safety, prevention, and training, and coordinates with other emergency services and government agencies. He also represents the fire department to the public and media, address community safety concerns, and work on strategic planning to improve fire safety and response capabilities. His role is essential in safeguarding the community and ensuring efficient and effective emergency services.</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Brandon</a:t>
            </a:r>
          </a:p>
          <a:p>
            <a:pPr algn="ctr">
              <a:lnSpc>
                <a:spcPts val="3782"/>
              </a:lnSpc>
            </a:pPr>
            <a:r>
              <a:rPr lang="en-US" sz="3982" spc="27">
                <a:solidFill>
                  <a:srgbClr val="0C4DA0"/>
                </a:solidFill>
                <a:latin typeface="Kollektif"/>
                <a:ea typeface="Kollektif"/>
                <a:cs typeface="Kollektif"/>
                <a:sym typeface="Kollektif"/>
              </a:rPr>
              <a:t>Beck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996791"/>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2479" b="-49924"/>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561962" y="558032"/>
            <a:ext cx="11589590" cy="2251862"/>
          </a:xfrm>
          <a:prstGeom prst="rect">
            <a:avLst/>
          </a:prstGeom>
        </p:spPr>
        <p:txBody>
          <a:bodyPr lIns="0" tIns="0" rIns="0" bIns="0" rtlCol="0" anchor="t">
            <a:spAutoFit/>
          </a:bodyPr>
          <a:lstStyle/>
          <a:p>
            <a:pPr algn="ctr">
              <a:lnSpc>
                <a:spcPts val="8524"/>
              </a:lnSpc>
            </a:pPr>
            <a:r>
              <a:rPr lang="en-US" sz="8880" spc="1243">
                <a:solidFill>
                  <a:srgbClr val="0C4DA0"/>
                </a:solidFill>
                <a:latin typeface="TC Chaddlewood"/>
                <a:ea typeface="TC Chaddlewood"/>
                <a:cs typeface="TC Chaddlewood"/>
                <a:sym typeface="TC Chaddlewood"/>
              </a:rPr>
              <a:t>Director of Public lands and facilities</a:t>
            </a:r>
          </a:p>
        </p:txBody>
      </p:sp>
      <p:sp>
        <p:nvSpPr>
          <p:cNvPr id="22" name="TextBox 22"/>
          <p:cNvSpPr txBox="1"/>
          <p:nvPr/>
        </p:nvSpPr>
        <p:spPr>
          <a:xfrm>
            <a:off x="6686928" y="3724501"/>
            <a:ext cx="11339658" cy="5816358"/>
          </a:xfrm>
          <a:prstGeom prst="rect">
            <a:avLst/>
          </a:prstGeom>
        </p:spPr>
        <p:txBody>
          <a:bodyPr lIns="0" tIns="0" rIns="0" bIns="0" rtlCol="0" anchor="t">
            <a:spAutoFit/>
          </a:bodyPr>
          <a:lstStyle/>
          <a:p>
            <a:pPr algn="ctr">
              <a:lnSpc>
                <a:spcPts val="3863"/>
              </a:lnSpc>
            </a:pPr>
            <a:r>
              <a:rPr lang="en-US" sz="2759" spc="19">
                <a:solidFill>
                  <a:srgbClr val="0C4DA0"/>
                </a:solidFill>
                <a:latin typeface="Kollektif"/>
                <a:ea typeface="Kollektif"/>
                <a:cs typeface="Kollektif"/>
                <a:sym typeface="Kollektif"/>
              </a:rPr>
              <a:t>The Director of Public Lands and Facilities manages and oversees the city's public properties, including parks, recreational areas, government buildings, and other municipal facilities. His responsibilities include developing and implementing maintenance and operational strategies, ensuring the upkeep and safety of these properties, and coordinating repairs and renovations. He also manages staff involved in facility operations and maintenance, oversee budget and resource allocation, and work on long-term planning for the development and improvement of public spaces. The Director of Public Lands and Facilities collaborates with other city departments and community organizations to enhance the usability and accessibility of public areas, supporting community needs and improving the quality of life for residents.</a:t>
            </a: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Kevin</a:t>
            </a:r>
          </a:p>
          <a:p>
            <a:pPr algn="ctr">
              <a:lnSpc>
                <a:spcPts val="3782"/>
              </a:lnSpc>
            </a:pPr>
            <a:r>
              <a:rPr lang="en-US" sz="3982" spc="27">
                <a:solidFill>
                  <a:srgbClr val="0C4DA0"/>
                </a:solidFill>
                <a:latin typeface="Kollektif"/>
                <a:ea typeface="Kollektif"/>
                <a:cs typeface="Kollektif"/>
                <a:sym typeface="Kollektif"/>
              </a:rPr>
              <a:t>Hanlin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2973" b="-49023"/>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city engineer</a:t>
            </a:r>
          </a:p>
        </p:txBody>
      </p:sp>
      <p:sp>
        <p:nvSpPr>
          <p:cNvPr id="22" name="TextBox 22"/>
          <p:cNvSpPr txBox="1"/>
          <p:nvPr/>
        </p:nvSpPr>
        <p:spPr>
          <a:xfrm>
            <a:off x="6694651" y="2739967"/>
            <a:ext cx="11324212" cy="7774064"/>
          </a:xfrm>
          <a:prstGeom prst="rect">
            <a:avLst/>
          </a:prstGeom>
        </p:spPr>
        <p:txBody>
          <a:bodyPr lIns="0" tIns="0" rIns="0" bIns="0" rtlCol="0" anchor="t">
            <a:spAutoFit/>
          </a:bodyPr>
          <a:lstStyle/>
          <a:p>
            <a:pPr algn="ctr">
              <a:lnSpc>
                <a:spcPts val="4423"/>
              </a:lnSpc>
            </a:pPr>
            <a:r>
              <a:rPr lang="en-US" sz="3159" spc="22">
                <a:solidFill>
                  <a:srgbClr val="0C4DA0"/>
                </a:solidFill>
                <a:latin typeface="Kollektif"/>
                <a:ea typeface="Kollektif"/>
                <a:cs typeface="Kollektif"/>
                <a:sym typeface="Kollektif"/>
              </a:rPr>
              <a:t>The City Engineer is responsible for planning, designing, and managing public infrastructure projects within the city. His duties include overseeing the construction and functioning of roads, bridges, water and sewer systems, and other essential infrastructure. He ensures that projects comply with local, state, and federal regulations and standards, and he manages the engineering aspects of development projects, including feasibility studies, cost estimates, and project timelines. The City Engineer collaborates with other city departments, contractors, and consultants, and provides technical expertise to support city planning and development. His role is crucial in ensuring the safety, functionality, and sustainability of the city's infrastructure.</a:t>
            </a:r>
          </a:p>
          <a:p>
            <a:pPr algn="ctr">
              <a:lnSpc>
                <a:spcPts val="4843"/>
              </a:lnSpc>
            </a:pPr>
            <a:endParaRPr lang="en-US" sz="3159" spc="22">
              <a:solidFill>
                <a:srgbClr val="0C4DA0"/>
              </a:solidFill>
              <a:latin typeface="Kollektif"/>
              <a:ea typeface="Kollektif"/>
              <a:cs typeface="Kollektif"/>
              <a:sym typeface="Kollektif"/>
            </a:endParaRP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Jim</a:t>
            </a:r>
          </a:p>
          <a:p>
            <a:pPr algn="ctr">
              <a:lnSpc>
                <a:spcPts val="3782"/>
              </a:lnSpc>
            </a:pPr>
            <a:r>
              <a:rPr lang="en-US" sz="3982" spc="27">
                <a:solidFill>
                  <a:srgbClr val="0C4DA0"/>
                </a:solidFill>
                <a:latin typeface="Kollektif"/>
                <a:ea typeface="Kollektif"/>
                <a:cs typeface="Kollektif"/>
                <a:sym typeface="Kollektif"/>
              </a:rPr>
              <a:t>Ubert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511936" y="2053711"/>
            <a:ext cx="17482591" cy="6023489"/>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Emporia is the county seat of Lyon County, Kansas with an estimated current population of 24,139.</a:t>
            </a: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r>
              <a:rPr lang="en-US" sz="3459" spc="24">
                <a:solidFill>
                  <a:srgbClr val="0C4DA0"/>
                </a:solidFill>
                <a:latin typeface="Kollektif"/>
                <a:ea typeface="Kollektif"/>
                <a:cs typeface="Kollektif"/>
                <a:sym typeface="Kollektif"/>
              </a:rPr>
              <a:t>Vision Statement:</a:t>
            </a:r>
          </a:p>
          <a:p>
            <a:pPr algn="ctr">
              <a:lnSpc>
                <a:spcPts val="4843"/>
              </a:lnSpc>
            </a:pPr>
            <a:r>
              <a:rPr lang="en-US" sz="3459" spc="24">
                <a:solidFill>
                  <a:srgbClr val="0C4DA0"/>
                </a:solidFill>
                <a:latin typeface="Kollektif"/>
                <a:ea typeface="Kollektif"/>
                <a:cs typeface="Kollektif"/>
                <a:sym typeface="Kollektif"/>
              </a:rPr>
              <a:t>The City of Emporia is a thriving community where every citizen enjoys a high quality of life. Committed to excellence and good stewardship of our services, we provide quality essential services and foster an environment where families and businesses flourish. </a:t>
            </a: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r>
              <a:rPr lang="en-US" sz="3459" spc="24">
                <a:solidFill>
                  <a:srgbClr val="0C4DA0"/>
                </a:solidFill>
                <a:latin typeface="Kollektif"/>
                <a:ea typeface="Kollektif"/>
                <a:cs typeface="Kollektif"/>
                <a:sym typeface="Kollektif"/>
              </a:rPr>
              <a:t>Values:</a:t>
            </a:r>
          </a:p>
          <a:p>
            <a:pPr algn="ctr">
              <a:lnSpc>
                <a:spcPts val="4200"/>
              </a:lnSpc>
            </a:pPr>
            <a:r>
              <a:rPr lang="en-US" sz="3000" spc="21">
                <a:solidFill>
                  <a:srgbClr val="0C4DA0"/>
                </a:solidFill>
                <a:latin typeface="Kollektif"/>
                <a:ea typeface="Kollektif"/>
                <a:cs typeface="Kollektif"/>
                <a:sym typeface="Kollektif"/>
              </a:rPr>
              <a:t>Transparency    Collaboration    Efficiency    Accountability     Equity     Continuous Improvement</a:t>
            </a:r>
          </a:p>
        </p:txBody>
      </p:sp>
      <p:sp>
        <p:nvSpPr>
          <p:cNvPr id="16" name="Freeform 16"/>
          <p:cNvSpPr/>
          <p:nvPr/>
        </p:nvSpPr>
        <p:spPr>
          <a:xfrm>
            <a:off x="5486400" y="899743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2098083" y="155639"/>
            <a:ext cx="14091833" cy="1546098"/>
          </a:xfrm>
          <a:prstGeom prst="rect">
            <a:avLst/>
          </a:prstGeom>
        </p:spPr>
        <p:txBody>
          <a:bodyPr lIns="0" tIns="0" rIns="0" bIns="0" rtlCol="0" anchor="t">
            <a:spAutoFit/>
          </a:bodyPr>
          <a:lstStyle/>
          <a:p>
            <a:pPr algn="ctr">
              <a:lnSpc>
                <a:spcPts val="12432"/>
              </a:lnSpc>
            </a:pPr>
            <a:r>
              <a:rPr lang="en-US" sz="8880" spc="923">
                <a:solidFill>
                  <a:srgbClr val="0C4DA0"/>
                </a:solidFill>
                <a:latin typeface="TC Chaddlewood"/>
                <a:ea typeface="TC Chaddlewood"/>
                <a:cs typeface="TC Chaddlewood"/>
                <a:sym typeface="TC Chaddlewood"/>
              </a:rPr>
              <a:t>city of Emporia, kS</a:t>
            </a:r>
          </a:p>
        </p:txBody>
      </p:sp>
      <p:sp>
        <p:nvSpPr>
          <p:cNvPr id="18" name="TextBox 18"/>
          <p:cNvSpPr txBox="1"/>
          <p:nvPr/>
        </p:nvSpPr>
        <p:spPr>
          <a:xfrm>
            <a:off x="5732393" y="8911711"/>
            <a:ext cx="6823213" cy="607454"/>
          </a:xfrm>
          <a:prstGeom prst="rect">
            <a:avLst/>
          </a:prstGeom>
        </p:spPr>
        <p:txBody>
          <a:bodyPr lIns="0" tIns="0" rIns="0" bIns="0" rtlCol="0" anchor="t">
            <a:spAutoFit/>
          </a:bodyPr>
          <a:lstStyle/>
          <a:p>
            <a:pPr algn="ctr">
              <a:lnSpc>
                <a:spcPts val="4843"/>
              </a:lnSpc>
            </a:pPr>
            <a:r>
              <a:rPr lang="en-US" sz="3459" spc="24">
                <a:solidFill>
                  <a:srgbClr val="FFFFFF"/>
                </a:solidFill>
                <a:latin typeface="Kollektif Bold Italics"/>
                <a:ea typeface="Kollektif Bold Italics"/>
                <a:cs typeface="Kollektif Bold Italics"/>
                <a:sym typeface="Kollektif Bold Italics"/>
              </a:rPr>
              <a:t>www.emporiaks.gov</a:t>
            </a:r>
          </a:p>
        </p:txBody>
      </p:sp>
      <p:sp>
        <p:nvSpPr>
          <p:cNvPr id="19" name="AutoShape 19"/>
          <p:cNvSpPr/>
          <p:nvPr/>
        </p:nvSpPr>
        <p:spPr>
          <a:xfrm flipV="1">
            <a:off x="6747407" y="4541108"/>
            <a:ext cx="4793186" cy="0"/>
          </a:xfrm>
          <a:prstGeom prst="line">
            <a:avLst/>
          </a:prstGeom>
          <a:ln w="38100" cap="flat">
            <a:solidFill>
              <a:srgbClr val="F89B25"/>
            </a:solidFill>
            <a:prstDash val="solid"/>
            <a:headEnd type="none" w="sm" len="sm"/>
            <a:tailEnd type="none" w="sm" len="sm"/>
          </a:ln>
        </p:spPr>
        <p:txBody>
          <a:bodyPr/>
          <a:lstStyle/>
          <a:p>
            <a:endParaRPr lang="en-US"/>
          </a:p>
        </p:txBody>
      </p:sp>
      <p:sp>
        <p:nvSpPr>
          <p:cNvPr id="20" name="AutoShape 20"/>
          <p:cNvSpPr/>
          <p:nvPr/>
        </p:nvSpPr>
        <p:spPr>
          <a:xfrm>
            <a:off x="8153887" y="7504670"/>
            <a:ext cx="2260564" cy="0"/>
          </a:xfrm>
          <a:prstGeom prst="line">
            <a:avLst/>
          </a:prstGeom>
          <a:ln w="38100" cap="flat">
            <a:solidFill>
              <a:srgbClr val="F89B25"/>
            </a:solidFill>
            <a:prstDash val="solid"/>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11173" b="-45361"/>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Director of Public works</a:t>
            </a:r>
          </a:p>
        </p:txBody>
      </p:sp>
      <p:sp>
        <p:nvSpPr>
          <p:cNvPr id="22" name="TextBox 22"/>
          <p:cNvSpPr txBox="1"/>
          <p:nvPr/>
        </p:nvSpPr>
        <p:spPr>
          <a:xfrm>
            <a:off x="6640590" y="3120864"/>
            <a:ext cx="11432334" cy="8327784"/>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Director of Public Works oversees the city's public infrastructure and maintenance operations, managing services such as road repair, waste management, water supply, and sanitation. His responsibilities include planning, coordinating, and supervising public works projects, ensuring that infrastructure is maintained in good condition and meets regulatory standards. He manages budgets and resources for public works projects, lead a team of employees, and collaborate with other city departments and external contractors. The Director of Public Works also addresses community concerns related to public services and works on long-term planning to enhance the city's infrastructure and improve public services.</a:t>
            </a:r>
          </a:p>
          <a:p>
            <a:pPr algn="ctr">
              <a:lnSpc>
                <a:spcPts val="4843"/>
              </a:lnSpc>
            </a:pPr>
            <a:endParaRPr lang="en-US" sz="3059" spc="21">
              <a:solidFill>
                <a:srgbClr val="0C4DA0"/>
              </a:solidFill>
              <a:latin typeface="Kollektif"/>
              <a:ea typeface="Kollektif"/>
              <a:cs typeface="Kollektif"/>
              <a:sym typeface="Kollektif"/>
            </a:endParaRPr>
          </a:p>
          <a:p>
            <a:pPr algn="ctr">
              <a:lnSpc>
                <a:spcPts val="4843"/>
              </a:lnSpc>
            </a:pPr>
            <a:endParaRPr lang="en-US" sz="3059" spc="21">
              <a:solidFill>
                <a:srgbClr val="0C4DA0"/>
              </a:solidFill>
              <a:latin typeface="Kollektif"/>
              <a:ea typeface="Kollektif"/>
              <a:cs typeface="Kollektif"/>
              <a:sym typeface="Kollektif"/>
            </a:endParaRPr>
          </a:p>
          <a:p>
            <a:pPr algn="ctr">
              <a:lnSpc>
                <a:spcPts val="4843"/>
              </a:lnSpc>
            </a:pPr>
            <a:endParaRPr lang="en-US" sz="3059" spc="21">
              <a:solidFill>
                <a:srgbClr val="0C4DA0"/>
              </a:solidFill>
              <a:latin typeface="Kollektif"/>
              <a:ea typeface="Kollektif"/>
              <a:cs typeface="Kollektif"/>
              <a:sym typeface="Kollektif"/>
            </a:endParaRP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Dean</a:t>
            </a:r>
          </a:p>
          <a:p>
            <a:pPr algn="ctr">
              <a:lnSpc>
                <a:spcPts val="3782"/>
              </a:lnSpc>
            </a:pPr>
            <a:r>
              <a:rPr lang="en-US" sz="3982" spc="27">
                <a:solidFill>
                  <a:srgbClr val="0C4DA0"/>
                </a:solidFill>
                <a:latin typeface="Kollektif"/>
                <a:ea typeface="Kollektif"/>
                <a:cs typeface="Kollektif"/>
                <a:sym typeface="Kollektif"/>
              </a:rPr>
              <a:t>Grant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8699157" y="2042376"/>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a:grpSpLocks noChangeAspect="1"/>
          </p:cNvGrpSpPr>
          <p:nvPr/>
        </p:nvGrpSpPr>
        <p:grpSpPr>
          <a:xfrm>
            <a:off x="917484" y="2806642"/>
            <a:ext cx="5155862" cy="5989617"/>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t="-8810" b="-51371"/>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1" name="TextBox 21"/>
          <p:cNvSpPr txBox="1"/>
          <p:nvPr/>
        </p:nvSpPr>
        <p:spPr>
          <a:xfrm>
            <a:off x="6793651" y="496278"/>
            <a:ext cx="11589590"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B.A.N.D. Director</a:t>
            </a:r>
          </a:p>
        </p:txBody>
      </p:sp>
      <p:sp>
        <p:nvSpPr>
          <p:cNvPr id="22" name="TextBox 22"/>
          <p:cNvSpPr txBox="1"/>
          <p:nvPr/>
        </p:nvSpPr>
        <p:spPr>
          <a:xfrm>
            <a:off x="6625144" y="2997296"/>
            <a:ext cx="11463226" cy="8327784"/>
          </a:xfrm>
          <a:prstGeom prst="rect">
            <a:avLst/>
          </a:prstGeom>
        </p:spPr>
        <p:txBody>
          <a:bodyPr lIns="0" tIns="0" rIns="0" bIns="0" rtlCol="0" anchor="t">
            <a:spAutoFit/>
          </a:bodyPr>
          <a:lstStyle/>
          <a:p>
            <a:pPr algn="ctr">
              <a:lnSpc>
                <a:spcPts val="4283"/>
              </a:lnSpc>
            </a:pPr>
            <a:r>
              <a:rPr lang="en-US" sz="3059" spc="21">
                <a:solidFill>
                  <a:srgbClr val="0C4DA0"/>
                </a:solidFill>
                <a:latin typeface="Kollektif"/>
                <a:ea typeface="Kollektif"/>
                <a:cs typeface="Kollektif"/>
                <a:sym typeface="Kollektif"/>
              </a:rPr>
              <a:t>The Director of Building and Neighborhood Development is responsible for overseeing the planning, regulation, and development of the city's buildings and neighborhoods. His duties include managing building permits and inspections, ensuring compliance with zoning laws and construction codes, and overseeing planning initiatives. He works on developing and implementing policies for neighborhood growth and revitalization, coordinates with developers and architects, and addresses community concerns related to land use and development. The Director also collaborates with other city departments to integrate development plans with broader city goals and enhance the overall quality of life in the community.</a:t>
            </a:r>
          </a:p>
          <a:p>
            <a:pPr algn="ctr">
              <a:lnSpc>
                <a:spcPts val="4843"/>
              </a:lnSpc>
            </a:pPr>
            <a:endParaRPr lang="en-US" sz="3059" spc="21">
              <a:solidFill>
                <a:srgbClr val="0C4DA0"/>
              </a:solidFill>
              <a:latin typeface="Kollektif"/>
              <a:ea typeface="Kollektif"/>
              <a:cs typeface="Kollektif"/>
              <a:sym typeface="Kollektif"/>
            </a:endParaRPr>
          </a:p>
          <a:p>
            <a:pPr algn="ctr">
              <a:lnSpc>
                <a:spcPts val="4843"/>
              </a:lnSpc>
            </a:pPr>
            <a:endParaRPr lang="en-US" sz="3059" spc="21">
              <a:solidFill>
                <a:srgbClr val="0C4DA0"/>
              </a:solidFill>
              <a:latin typeface="Kollektif"/>
              <a:ea typeface="Kollektif"/>
              <a:cs typeface="Kollektif"/>
              <a:sym typeface="Kollektif"/>
            </a:endParaRPr>
          </a:p>
          <a:p>
            <a:pPr algn="ctr">
              <a:lnSpc>
                <a:spcPts val="4843"/>
              </a:lnSpc>
            </a:pPr>
            <a:endParaRPr lang="en-US" sz="3059" spc="21">
              <a:solidFill>
                <a:srgbClr val="0C4DA0"/>
              </a:solidFill>
              <a:latin typeface="Kollektif"/>
              <a:ea typeface="Kollektif"/>
              <a:cs typeface="Kollektif"/>
              <a:sym typeface="Kollektif"/>
            </a:endParaRPr>
          </a:p>
        </p:txBody>
      </p:sp>
      <p:sp>
        <p:nvSpPr>
          <p:cNvPr id="23" name="TextBox 23"/>
          <p:cNvSpPr txBox="1"/>
          <p:nvPr/>
        </p:nvSpPr>
        <p:spPr>
          <a:xfrm>
            <a:off x="1028700" y="7761511"/>
            <a:ext cx="4827656" cy="993206"/>
          </a:xfrm>
          <a:prstGeom prst="rect">
            <a:avLst/>
          </a:prstGeom>
        </p:spPr>
        <p:txBody>
          <a:bodyPr lIns="0" tIns="0" rIns="0" bIns="0" rtlCol="0" anchor="t">
            <a:spAutoFit/>
          </a:bodyPr>
          <a:lstStyle/>
          <a:p>
            <a:pPr algn="ctr">
              <a:lnSpc>
                <a:spcPts val="3782"/>
              </a:lnSpc>
            </a:pPr>
            <a:r>
              <a:rPr lang="en-US" sz="3982" spc="27">
                <a:solidFill>
                  <a:srgbClr val="0C4DA0"/>
                </a:solidFill>
                <a:latin typeface="Kollektif"/>
                <a:ea typeface="Kollektif"/>
                <a:cs typeface="Kollektif"/>
                <a:sym typeface="Kollektif"/>
              </a:rPr>
              <a:t>Kory</a:t>
            </a:r>
          </a:p>
          <a:p>
            <a:pPr algn="ctr">
              <a:lnSpc>
                <a:spcPts val="3782"/>
              </a:lnSpc>
            </a:pPr>
            <a:r>
              <a:rPr lang="en-US" sz="3982" spc="27">
                <a:solidFill>
                  <a:srgbClr val="0C4DA0"/>
                </a:solidFill>
                <a:latin typeface="Kollektif"/>
                <a:ea typeface="Kollektif"/>
                <a:cs typeface="Kollektif"/>
                <a:sym typeface="Kollektif"/>
              </a:rPr>
              <a:t>Krause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1351522" y="1826191"/>
            <a:ext cx="16252885" cy="6703454"/>
          </a:xfrm>
          <a:prstGeom prst="rect">
            <a:avLst/>
          </a:prstGeom>
        </p:spPr>
        <p:txBody>
          <a:bodyPr lIns="0" tIns="0" rIns="0" bIns="0" rtlCol="0" anchor="t">
            <a:spAutoFit/>
          </a:bodyPr>
          <a:lstStyle/>
          <a:p>
            <a:pPr algn="ctr">
              <a:lnSpc>
                <a:spcPts val="4843"/>
              </a:lnSpc>
            </a:pPr>
            <a:r>
              <a:rPr lang="en-US" sz="3459" spc="24">
                <a:solidFill>
                  <a:srgbClr val="004AAD"/>
                </a:solidFill>
                <a:latin typeface="Kollektif Italics"/>
                <a:ea typeface="Kollektif Italics"/>
                <a:cs typeface="Kollektif Italics"/>
                <a:sym typeface="Kollektif Italics"/>
              </a:rPr>
              <a:t>Public service is one of the highest and most honorable tasks a citizen can undertake. Those who rise to the challenge of leadership, particularly at the local level where government is closest to the people. are the true gatekeepers of democracy. </a:t>
            </a:r>
          </a:p>
          <a:p>
            <a:pPr algn="ctr">
              <a:lnSpc>
                <a:spcPts val="4843"/>
              </a:lnSpc>
            </a:pPr>
            <a:endParaRPr lang="en-US" sz="3459" spc="24">
              <a:solidFill>
                <a:srgbClr val="004AAD"/>
              </a:solidFill>
              <a:latin typeface="Kollektif Italics"/>
              <a:ea typeface="Kollektif Italics"/>
              <a:cs typeface="Kollektif Italics"/>
              <a:sym typeface="Kollektif Italics"/>
            </a:endParaRPr>
          </a:p>
          <a:p>
            <a:pPr algn="ctr">
              <a:lnSpc>
                <a:spcPts val="4843"/>
              </a:lnSpc>
            </a:pPr>
            <a:r>
              <a:rPr lang="en-US" sz="3459" spc="24">
                <a:solidFill>
                  <a:srgbClr val="004AAD"/>
                </a:solidFill>
                <a:latin typeface="Kollektif Italics"/>
                <a:ea typeface="Kollektif Italics"/>
                <a:cs typeface="Kollektif Italics"/>
                <a:sym typeface="Kollektif Italics"/>
              </a:rPr>
              <a:t>Thank you for your interest in serving the City of Emporia!</a:t>
            </a:r>
          </a:p>
          <a:p>
            <a:pPr algn="ctr">
              <a:lnSpc>
                <a:spcPts val="4843"/>
              </a:lnSpc>
            </a:pPr>
            <a:endParaRPr lang="en-US" sz="3459" spc="24">
              <a:solidFill>
                <a:srgbClr val="004AAD"/>
              </a:solidFill>
              <a:latin typeface="Kollektif Italics"/>
              <a:ea typeface="Kollektif Italics"/>
              <a:cs typeface="Kollektif Italics"/>
              <a:sym typeface="Kollektif Italics"/>
            </a:endParaRPr>
          </a:p>
          <a:p>
            <a:pPr algn="ctr">
              <a:lnSpc>
                <a:spcPts val="4843"/>
              </a:lnSpc>
            </a:pPr>
            <a:endParaRPr lang="en-US" sz="3459" spc="24">
              <a:solidFill>
                <a:srgbClr val="004AAD"/>
              </a:solidFill>
              <a:latin typeface="Kollektif Italics"/>
              <a:ea typeface="Kollektif Italics"/>
              <a:cs typeface="Kollektif Italics"/>
              <a:sym typeface="Kollektif Italics"/>
            </a:endParaRPr>
          </a:p>
          <a:p>
            <a:pPr algn="ctr">
              <a:lnSpc>
                <a:spcPts val="4843"/>
              </a:lnSpc>
            </a:pPr>
            <a:endParaRPr lang="en-US" sz="3459" spc="24">
              <a:solidFill>
                <a:srgbClr val="004AAD"/>
              </a:solidFill>
              <a:latin typeface="Kollektif Italics"/>
              <a:ea typeface="Kollektif Italics"/>
              <a:cs typeface="Kollektif Italics"/>
              <a:sym typeface="Kollektif Italics"/>
            </a:endParaRPr>
          </a:p>
          <a:p>
            <a:pPr algn="ctr">
              <a:lnSpc>
                <a:spcPts val="4843"/>
              </a:lnSpc>
            </a:pPr>
            <a:r>
              <a:rPr lang="en-US" sz="3459" spc="24">
                <a:solidFill>
                  <a:srgbClr val="004AAD"/>
                </a:solidFill>
                <a:latin typeface="Kollektif Italics"/>
                <a:ea typeface="Kollektif Italics"/>
                <a:cs typeface="Kollektif Italics"/>
                <a:sym typeface="Kollektif Italics"/>
              </a:rPr>
              <a:t>Any questions? </a:t>
            </a:r>
          </a:p>
          <a:p>
            <a:pPr algn="ctr">
              <a:lnSpc>
                <a:spcPts val="4843"/>
              </a:lnSpc>
            </a:pPr>
            <a:endParaRPr lang="en-US" sz="3459" spc="24">
              <a:solidFill>
                <a:srgbClr val="004AAD"/>
              </a:solidFill>
              <a:latin typeface="Kollektif Italics"/>
              <a:ea typeface="Kollektif Italics"/>
              <a:cs typeface="Kollektif Italics"/>
              <a:sym typeface="Kollektif Italics"/>
            </a:endParaRPr>
          </a:p>
        </p:txBody>
      </p:sp>
      <p:sp>
        <p:nvSpPr>
          <p:cNvPr id="16" name="Freeform 16"/>
          <p:cNvSpPr/>
          <p:nvPr/>
        </p:nvSpPr>
        <p:spPr>
          <a:xfrm>
            <a:off x="5820364" y="6242060"/>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650707" y="3459351"/>
            <a:ext cx="4787941" cy="594360"/>
          </a:xfrm>
          <a:custGeom>
            <a:avLst/>
            <a:gdLst/>
            <a:ahLst/>
            <a:cxnLst/>
            <a:rect l="l" t="t" r="r" b="b"/>
            <a:pathLst>
              <a:path w="4326815" h="594360">
                <a:moveTo>
                  <a:pt x="0" y="0"/>
                </a:moveTo>
                <a:lnTo>
                  <a:pt x="4326815" y="0"/>
                </a:lnTo>
                <a:lnTo>
                  <a:pt x="4326815"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r="-69066"/>
            </a:stretch>
          </a:blipFill>
        </p:spPr>
        <p:txBody>
          <a:bodyPr/>
          <a:lstStyle/>
          <a:p>
            <a:endParaRPr lang="en-US"/>
          </a:p>
        </p:txBody>
      </p:sp>
      <p:sp>
        <p:nvSpPr>
          <p:cNvPr id="16" name="Freeform 16"/>
          <p:cNvSpPr/>
          <p:nvPr/>
        </p:nvSpPr>
        <p:spPr>
          <a:xfrm>
            <a:off x="6673765" y="3060809"/>
            <a:ext cx="4940471" cy="594360"/>
          </a:xfrm>
          <a:custGeom>
            <a:avLst/>
            <a:gdLst/>
            <a:ahLst/>
            <a:cxnLst/>
            <a:rect l="l" t="t" r="r" b="b"/>
            <a:pathLst>
              <a:path w="4940471" h="594360">
                <a:moveTo>
                  <a:pt x="0" y="0"/>
                </a:moveTo>
                <a:lnTo>
                  <a:pt x="4940470" y="0"/>
                </a:lnTo>
                <a:lnTo>
                  <a:pt x="494047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r="-48066"/>
            </a:stretch>
          </a:blipFill>
        </p:spPr>
        <p:txBody>
          <a:bodyPr/>
          <a:lstStyle/>
          <a:p>
            <a:endParaRPr lang="en-US"/>
          </a:p>
        </p:txBody>
      </p:sp>
      <p:sp>
        <p:nvSpPr>
          <p:cNvPr id="17" name="Freeform 17"/>
          <p:cNvSpPr/>
          <p:nvPr/>
        </p:nvSpPr>
        <p:spPr>
          <a:xfrm>
            <a:off x="12711241" y="3459351"/>
            <a:ext cx="4940471" cy="594360"/>
          </a:xfrm>
          <a:custGeom>
            <a:avLst/>
            <a:gdLst/>
            <a:ahLst/>
            <a:cxnLst/>
            <a:rect l="l" t="t" r="r" b="b"/>
            <a:pathLst>
              <a:path w="4940471" h="594360">
                <a:moveTo>
                  <a:pt x="0" y="0"/>
                </a:moveTo>
                <a:lnTo>
                  <a:pt x="4940471" y="0"/>
                </a:lnTo>
                <a:lnTo>
                  <a:pt x="4940471"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r="-48066"/>
            </a:stretch>
          </a:blipFill>
        </p:spPr>
        <p:txBody>
          <a:bodyPr/>
          <a:lstStyle/>
          <a:p>
            <a:endParaRPr lang="en-US"/>
          </a:p>
        </p:txBody>
      </p:sp>
      <p:sp>
        <p:nvSpPr>
          <p:cNvPr id="18" name="TextBox 18"/>
          <p:cNvSpPr txBox="1"/>
          <p:nvPr/>
        </p:nvSpPr>
        <p:spPr>
          <a:xfrm>
            <a:off x="2098083" y="-104775"/>
            <a:ext cx="14091833" cy="2486787"/>
          </a:xfrm>
          <a:prstGeom prst="rect">
            <a:avLst/>
          </a:prstGeom>
        </p:spPr>
        <p:txBody>
          <a:bodyPr lIns="0" tIns="0" rIns="0" bIns="0" rtlCol="0" anchor="t">
            <a:spAutoFit/>
          </a:bodyPr>
          <a:lstStyle/>
          <a:p>
            <a:pPr algn="ctr">
              <a:lnSpc>
                <a:spcPts val="22200"/>
              </a:lnSpc>
            </a:pPr>
            <a:r>
              <a:rPr lang="en-US" sz="8880" spc="923">
                <a:solidFill>
                  <a:srgbClr val="0C4DA0"/>
                </a:solidFill>
                <a:latin typeface="TC Chaddlewood"/>
                <a:ea typeface="TC Chaddlewood"/>
                <a:cs typeface="TC Chaddlewood"/>
                <a:sym typeface="TC Chaddlewood"/>
              </a:rPr>
              <a:t>About the city</a:t>
            </a:r>
          </a:p>
        </p:txBody>
      </p:sp>
      <p:sp>
        <p:nvSpPr>
          <p:cNvPr id="19" name="TextBox 19"/>
          <p:cNvSpPr txBox="1"/>
          <p:nvPr/>
        </p:nvSpPr>
        <p:spPr>
          <a:xfrm>
            <a:off x="6722292" y="3915160"/>
            <a:ext cx="4894158" cy="48746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The City of Emporia is a Commission-Manager form of government. This means that the City Manager administers the affairs of the city under the direction of the governing body. </a:t>
            </a:r>
          </a:p>
        </p:txBody>
      </p:sp>
      <p:sp>
        <p:nvSpPr>
          <p:cNvPr id="20" name="TextBox 20"/>
          <p:cNvSpPr txBox="1"/>
          <p:nvPr/>
        </p:nvSpPr>
        <p:spPr>
          <a:xfrm>
            <a:off x="12813620" y="4168783"/>
            <a:ext cx="4735713" cy="4872168"/>
          </a:xfrm>
          <a:prstGeom prst="rect">
            <a:avLst/>
          </a:prstGeom>
        </p:spPr>
        <p:txBody>
          <a:bodyPr lIns="0" tIns="0" rIns="0" bIns="0" rtlCol="0" anchor="t">
            <a:spAutoFit/>
          </a:bodyPr>
          <a:lstStyle/>
          <a:p>
            <a:pPr algn="ctr">
              <a:lnSpc>
                <a:spcPts val="4843"/>
              </a:lnSpc>
            </a:pPr>
            <a:r>
              <a:rPr lang="en-US" sz="3459" spc="24" dirty="0">
                <a:solidFill>
                  <a:srgbClr val="0C4DA0"/>
                </a:solidFill>
                <a:latin typeface="Kollektif"/>
                <a:ea typeface="Kollektif"/>
                <a:cs typeface="Kollektif"/>
                <a:sym typeface="Kollektif"/>
              </a:rPr>
              <a:t>The City Manager supervises all City Staff. There are 10 department heads who report directly to the City Manager, Deputy City Manager, and Assistant City Manager. </a:t>
            </a:r>
          </a:p>
        </p:txBody>
      </p:sp>
      <p:sp>
        <p:nvSpPr>
          <p:cNvPr id="21" name="TextBox 21"/>
          <p:cNvSpPr txBox="1"/>
          <p:nvPr/>
        </p:nvSpPr>
        <p:spPr>
          <a:xfrm>
            <a:off x="630964" y="4168783"/>
            <a:ext cx="4894158" cy="3641061"/>
          </a:xfrm>
          <a:prstGeom prst="rect">
            <a:avLst/>
          </a:prstGeom>
        </p:spPr>
        <p:txBody>
          <a:bodyPr lIns="0" tIns="0" rIns="0" bIns="0" rtlCol="0" anchor="t">
            <a:spAutoFit/>
          </a:bodyPr>
          <a:lstStyle/>
          <a:p>
            <a:pPr algn="ctr">
              <a:lnSpc>
                <a:spcPts val="4843"/>
              </a:lnSpc>
            </a:pPr>
            <a:r>
              <a:rPr lang="en-US" sz="3459" spc="24" dirty="0">
                <a:solidFill>
                  <a:srgbClr val="0C4DA0"/>
                </a:solidFill>
                <a:latin typeface="Kollektif"/>
                <a:ea typeface="Kollektif"/>
                <a:cs typeface="Kollektif"/>
                <a:sym typeface="Kollektif"/>
              </a:rPr>
              <a:t>The Commission is a five-member legislative body. They oversee policy and budget. The mayor is elected on an annual basis by the Commission.  </a:t>
            </a:r>
          </a:p>
        </p:txBody>
      </p:sp>
      <p:sp>
        <p:nvSpPr>
          <p:cNvPr id="22" name="TextBox 22"/>
          <p:cNvSpPr txBox="1"/>
          <p:nvPr/>
        </p:nvSpPr>
        <p:spPr>
          <a:xfrm>
            <a:off x="6996501" y="3093175"/>
            <a:ext cx="4294995" cy="555384"/>
          </a:xfrm>
          <a:prstGeom prst="rect">
            <a:avLst/>
          </a:prstGeom>
        </p:spPr>
        <p:txBody>
          <a:bodyPr lIns="0" tIns="0" rIns="0" bIns="0" rtlCol="0" anchor="t">
            <a:spAutoFit/>
          </a:bodyPr>
          <a:lstStyle/>
          <a:p>
            <a:pPr algn="ctr">
              <a:lnSpc>
                <a:spcPts val="4563"/>
              </a:lnSpc>
            </a:pPr>
            <a:r>
              <a:rPr lang="en-US" sz="3259" spc="22" dirty="0">
                <a:solidFill>
                  <a:srgbClr val="FFFFFF"/>
                </a:solidFill>
                <a:latin typeface="Kollektif Bold"/>
                <a:ea typeface="Kollektif Bold"/>
                <a:cs typeface="Kollektif Bold"/>
                <a:sym typeface="Kollektif Bold"/>
              </a:rPr>
              <a:t>Form of Government</a:t>
            </a:r>
          </a:p>
        </p:txBody>
      </p:sp>
      <p:sp>
        <p:nvSpPr>
          <p:cNvPr id="23" name="TextBox 23"/>
          <p:cNvSpPr txBox="1"/>
          <p:nvPr/>
        </p:nvSpPr>
        <p:spPr>
          <a:xfrm>
            <a:off x="791824" y="3393649"/>
            <a:ext cx="4695351" cy="546368"/>
          </a:xfrm>
          <a:prstGeom prst="rect">
            <a:avLst/>
          </a:prstGeom>
        </p:spPr>
        <p:txBody>
          <a:bodyPr wrap="square" lIns="0" tIns="0" rIns="0" bIns="0" rtlCol="0" anchor="t">
            <a:spAutoFit/>
          </a:bodyPr>
          <a:lstStyle/>
          <a:p>
            <a:pPr algn="ctr">
              <a:lnSpc>
                <a:spcPts val="4843"/>
              </a:lnSpc>
            </a:pPr>
            <a:r>
              <a:rPr lang="en-US" sz="3459" spc="24" dirty="0">
                <a:solidFill>
                  <a:srgbClr val="FFFFFF"/>
                </a:solidFill>
                <a:latin typeface="Kollektif Bold"/>
                <a:ea typeface="Kollektif Bold"/>
                <a:cs typeface="Kollektif Bold"/>
                <a:sym typeface="Kollektif Bold"/>
              </a:rPr>
              <a:t>Commission Structure</a:t>
            </a:r>
          </a:p>
        </p:txBody>
      </p:sp>
      <p:sp>
        <p:nvSpPr>
          <p:cNvPr id="24" name="TextBox 24"/>
          <p:cNvSpPr txBox="1"/>
          <p:nvPr/>
        </p:nvSpPr>
        <p:spPr>
          <a:xfrm>
            <a:off x="13082181" y="3373626"/>
            <a:ext cx="4198591" cy="607454"/>
          </a:xfrm>
          <a:prstGeom prst="rect">
            <a:avLst/>
          </a:prstGeom>
        </p:spPr>
        <p:txBody>
          <a:bodyPr lIns="0" tIns="0" rIns="0" bIns="0" rtlCol="0" anchor="t">
            <a:spAutoFit/>
          </a:bodyPr>
          <a:lstStyle/>
          <a:p>
            <a:pPr algn="ctr">
              <a:lnSpc>
                <a:spcPts val="4843"/>
              </a:lnSpc>
            </a:pPr>
            <a:r>
              <a:rPr lang="en-US" sz="3459" spc="24">
                <a:solidFill>
                  <a:srgbClr val="FFFFFF"/>
                </a:solidFill>
                <a:latin typeface="Kollektif Bold"/>
                <a:ea typeface="Kollektif Bold"/>
                <a:cs typeface="Kollektif Bold"/>
                <a:sym typeface="Kollektif Bold"/>
              </a:rPr>
              <a:t>Staff Structure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1351522" y="2947197"/>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Logistics</a:t>
            </a:r>
          </a:p>
        </p:txBody>
      </p:sp>
      <p:sp>
        <p:nvSpPr>
          <p:cNvPr id="17" name="TextBox 17"/>
          <p:cNvSpPr txBox="1"/>
          <p:nvPr/>
        </p:nvSpPr>
        <p:spPr>
          <a:xfrm>
            <a:off x="1506535" y="3082260"/>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1</a:t>
            </a:r>
          </a:p>
        </p:txBody>
      </p:sp>
      <p:sp>
        <p:nvSpPr>
          <p:cNvPr id="18" name="TextBox 18"/>
          <p:cNvSpPr txBox="1"/>
          <p:nvPr/>
        </p:nvSpPr>
        <p:spPr>
          <a:xfrm>
            <a:off x="2098083" y="3089223"/>
            <a:ext cx="2062029"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Bold"/>
                <a:ea typeface="Kollektif Bold"/>
                <a:cs typeface="Kollektif Bold"/>
                <a:sym typeface="Kollektif Bold"/>
              </a:rPr>
              <a:t>Meetings:</a:t>
            </a:r>
          </a:p>
        </p:txBody>
      </p:sp>
      <p:sp>
        <p:nvSpPr>
          <p:cNvPr id="19" name="TextBox 19"/>
          <p:cNvSpPr txBox="1"/>
          <p:nvPr/>
        </p:nvSpPr>
        <p:spPr>
          <a:xfrm>
            <a:off x="4312512" y="3082260"/>
            <a:ext cx="13099188" cy="24362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Our Commission meets every first and third Wednesday of the month at 11:00am in the Municipal Courtroom. Study sessions take place after the conclusion of regular meetings in Conference Room 1 A/B.</a:t>
            </a:r>
          </a:p>
        </p:txBody>
      </p:sp>
      <p:sp>
        <p:nvSpPr>
          <p:cNvPr id="20" name="Freeform 20"/>
          <p:cNvSpPr/>
          <p:nvPr/>
        </p:nvSpPr>
        <p:spPr>
          <a:xfrm>
            <a:off x="1351522" y="6040198"/>
            <a:ext cx="746562" cy="963305"/>
          </a:xfrm>
          <a:custGeom>
            <a:avLst/>
            <a:gdLst/>
            <a:ahLst/>
            <a:cxnLst/>
            <a:rect l="l" t="t" r="r" b="b"/>
            <a:pathLst>
              <a:path w="746562" h="963305">
                <a:moveTo>
                  <a:pt x="0" y="0"/>
                </a:moveTo>
                <a:lnTo>
                  <a:pt x="746561" y="0"/>
                </a:lnTo>
                <a:lnTo>
                  <a:pt x="746561" y="963306"/>
                </a:lnTo>
                <a:lnTo>
                  <a:pt x="0" y="963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1506535" y="6175262"/>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2</a:t>
            </a:r>
          </a:p>
        </p:txBody>
      </p:sp>
      <p:sp>
        <p:nvSpPr>
          <p:cNvPr id="22" name="TextBox 22"/>
          <p:cNvSpPr txBox="1"/>
          <p:nvPr/>
        </p:nvSpPr>
        <p:spPr>
          <a:xfrm>
            <a:off x="2231433" y="6182224"/>
            <a:ext cx="1928679"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Bold"/>
                <a:ea typeface="Kollektif Bold"/>
                <a:cs typeface="Kollektif Bold"/>
                <a:sym typeface="Kollektif Bold"/>
              </a:rPr>
              <a:t>Pay:</a:t>
            </a:r>
          </a:p>
        </p:txBody>
      </p:sp>
      <p:sp>
        <p:nvSpPr>
          <p:cNvPr id="23" name="TextBox 23"/>
          <p:cNvSpPr txBox="1"/>
          <p:nvPr/>
        </p:nvSpPr>
        <p:spPr>
          <a:xfrm>
            <a:off x="4160112" y="6175262"/>
            <a:ext cx="13099188"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Commissioners are compensated at a rate of $500 per month. </a:t>
            </a:r>
          </a:p>
        </p:txBody>
      </p:sp>
      <p:grpSp>
        <p:nvGrpSpPr>
          <p:cNvPr id="24" name="Group 24"/>
          <p:cNvGrpSpPr/>
          <p:nvPr/>
        </p:nvGrpSpPr>
        <p:grpSpPr>
          <a:xfrm>
            <a:off x="872373" y="7236315"/>
            <a:ext cx="6575480" cy="6824240"/>
            <a:chOff x="0" y="0"/>
            <a:chExt cx="8767306" cy="9098987"/>
          </a:xfrm>
        </p:grpSpPr>
        <p:grpSp>
          <p:nvGrpSpPr>
            <p:cNvPr id="25" name="Group 25"/>
            <p:cNvGrpSpPr>
              <a:grpSpLocks noChangeAspect="1"/>
            </p:cNvGrpSpPr>
            <p:nvPr/>
          </p:nvGrpSpPr>
          <p:grpSpPr>
            <a:xfrm rot="1863754">
              <a:off x="1372936" y="1051913"/>
              <a:ext cx="6021434" cy="6995160"/>
              <a:chOff x="0" y="0"/>
              <a:chExt cx="5466080" cy="6350000"/>
            </a:xfrm>
          </p:grpSpPr>
          <p:sp>
            <p:nvSpPr>
              <p:cNvPr id="26" name="Freeform 26"/>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7" name="Freeform 2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l="-21999" r="-21999"/>
                </a:stretch>
              </a:blipFill>
            </p:spPr>
            <p:txBody>
              <a:bodyPr/>
              <a:lstStyle/>
              <a:p>
                <a:endParaRPr lang="en-US"/>
              </a:p>
            </p:txBody>
          </p:sp>
          <p:sp>
            <p:nvSpPr>
              <p:cNvPr id="28" name="Freeform 2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9" name="Freeform 2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0" name="Freeform 30"/>
            <p:cNvSpPr/>
            <p:nvPr/>
          </p:nvSpPr>
          <p:spPr>
            <a:xfrm rot="2049123">
              <a:off x="4680001" y="1041945"/>
              <a:ext cx="2021091" cy="1207040"/>
            </a:xfrm>
            <a:custGeom>
              <a:avLst/>
              <a:gdLst/>
              <a:ahLst/>
              <a:cxnLst/>
              <a:rect l="l" t="t" r="r" b="b"/>
              <a:pathLst>
                <a:path w="2021091" h="1207040">
                  <a:moveTo>
                    <a:pt x="0" y="0"/>
                  </a:moveTo>
                  <a:lnTo>
                    <a:pt x="2021091" y="0"/>
                  </a:lnTo>
                  <a:lnTo>
                    <a:pt x="2021091" y="1207040"/>
                  </a:lnTo>
                  <a:lnTo>
                    <a:pt x="0" y="1207040"/>
                  </a:lnTo>
                  <a:lnTo>
                    <a:pt x="0" y="0"/>
                  </a:lnTo>
                  <a:close/>
                </a:path>
              </a:pathLst>
            </a:custGeom>
            <a:blipFill>
              <a:blip r:embed="rId7"/>
              <a:stretch>
                <a:fillRect/>
              </a:stretch>
            </a:blipFill>
          </p:spPr>
          <p:txBody>
            <a:bodyPr/>
            <a:lstStyle/>
            <a:p>
              <a:endParaRPr lang="en-US"/>
            </a:p>
          </p:txBody>
        </p:sp>
      </p:grpSp>
      <p:grpSp>
        <p:nvGrpSpPr>
          <p:cNvPr id="31" name="Group 31"/>
          <p:cNvGrpSpPr>
            <a:grpSpLocks noChangeAspect="1"/>
          </p:cNvGrpSpPr>
          <p:nvPr/>
        </p:nvGrpSpPr>
        <p:grpSpPr>
          <a:xfrm rot="-1986012">
            <a:off x="15284321" y="6963947"/>
            <a:ext cx="3949958" cy="4588706"/>
            <a:chOff x="0" y="0"/>
            <a:chExt cx="5466080" cy="6350000"/>
          </a:xfrm>
        </p:grpSpPr>
        <p:sp>
          <p:nvSpPr>
            <p:cNvPr id="32" name="Freeform 3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33" name="Freeform 3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8"/>
              <a:stretch>
                <a:fillRect l="-46000" r="-46000"/>
              </a:stretch>
            </a:blipFill>
          </p:spPr>
          <p:txBody>
            <a:bodyPr/>
            <a:lstStyle/>
            <a:p>
              <a:endParaRPr lang="en-US"/>
            </a:p>
          </p:txBody>
        </p:sp>
        <p:sp>
          <p:nvSpPr>
            <p:cNvPr id="34" name="Freeform 3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5" name="Freeform 3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6" name="Freeform 36"/>
          <p:cNvSpPr/>
          <p:nvPr/>
        </p:nvSpPr>
        <p:spPr>
          <a:xfrm rot="-1842810">
            <a:off x="15215400" y="7137827"/>
            <a:ext cx="1515818" cy="905280"/>
          </a:xfrm>
          <a:custGeom>
            <a:avLst/>
            <a:gdLst/>
            <a:ahLst/>
            <a:cxnLst/>
            <a:rect l="l" t="t" r="r" b="b"/>
            <a:pathLst>
              <a:path w="1515818" h="905280">
                <a:moveTo>
                  <a:pt x="0" y="0"/>
                </a:moveTo>
                <a:lnTo>
                  <a:pt x="1515818" y="0"/>
                </a:lnTo>
                <a:lnTo>
                  <a:pt x="1515818" y="905280"/>
                </a:lnTo>
                <a:lnTo>
                  <a:pt x="0" y="90528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1351522" y="2947197"/>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Logistics</a:t>
            </a:r>
          </a:p>
        </p:txBody>
      </p:sp>
      <p:sp>
        <p:nvSpPr>
          <p:cNvPr id="17" name="TextBox 17"/>
          <p:cNvSpPr txBox="1"/>
          <p:nvPr/>
        </p:nvSpPr>
        <p:spPr>
          <a:xfrm>
            <a:off x="1506535" y="3082260"/>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3</a:t>
            </a:r>
          </a:p>
        </p:txBody>
      </p:sp>
      <p:sp>
        <p:nvSpPr>
          <p:cNvPr id="18" name="TextBox 18"/>
          <p:cNvSpPr txBox="1"/>
          <p:nvPr/>
        </p:nvSpPr>
        <p:spPr>
          <a:xfrm>
            <a:off x="2231433" y="3089223"/>
            <a:ext cx="1928679" cy="12170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Bold"/>
                <a:ea typeface="Kollektif Bold"/>
                <a:cs typeface="Kollektif Bold"/>
                <a:sym typeface="Kollektif Bold"/>
              </a:rPr>
              <a:t>Service</a:t>
            </a:r>
          </a:p>
          <a:p>
            <a:pPr algn="l">
              <a:lnSpc>
                <a:spcPts val="4843"/>
              </a:lnSpc>
            </a:pPr>
            <a:r>
              <a:rPr lang="en-US" sz="3459" spc="24">
                <a:solidFill>
                  <a:srgbClr val="0C4DA0"/>
                </a:solidFill>
                <a:latin typeface="Kollektif Bold"/>
                <a:ea typeface="Kollektif Bold"/>
                <a:cs typeface="Kollektif Bold"/>
                <a:sym typeface="Kollektif Bold"/>
              </a:rPr>
              <a:t>Areas:</a:t>
            </a:r>
          </a:p>
        </p:txBody>
      </p:sp>
      <p:sp>
        <p:nvSpPr>
          <p:cNvPr id="19" name="TextBox 19"/>
          <p:cNvSpPr txBox="1"/>
          <p:nvPr/>
        </p:nvSpPr>
        <p:spPr>
          <a:xfrm>
            <a:off x="4859858" y="3082260"/>
            <a:ext cx="13099188" cy="18266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All Commissioners for the City of Emporia serve at large. This means that all commissioners serve the entire community as opposed to districts or subsets of the city. </a:t>
            </a:r>
          </a:p>
        </p:txBody>
      </p:sp>
      <p:sp>
        <p:nvSpPr>
          <p:cNvPr id="20" name="Freeform 20"/>
          <p:cNvSpPr/>
          <p:nvPr/>
        </p:nvSpPr>
        <p:spPr>
          <a:xfrm>
            <a:off x="1351522" y="6040198"/>
            <a:ext cx="746562" cy="963305"/>
          </a:xfrm>
          <a:custGeom>
            <a:avLst/>
            <a:gdLst/>
            <a:ahLst/>
            <a:cxnLst/>
            <a:rect l="l" t="t" r="r" b="b"/>
            <a:pathLst>
              <a:path w="746562" h="963305">
                <a:moveTo>
                  <a:pt x="0" y="0"/>
                </a:moveTo>
                <a:lnTo>
                  <a:pt x="746561" y="0"/>
                </a:lnTo>
                <a:lnTo>
                  <a:pt x="746561" y="963306"/>
                </a:lnTo>
                <a:lnTo>
                  <a:pt x="0" y="963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1506535" y="6175262"/>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4</a:t>
            </a:r>
          </a:p>
        </p:txBody>
      </p:sp>
      <p:sp>
        <p:nvSpPr>
          <p:cNvPr id="22" name="TextBox 22"/>
          <p:cNvSpPr txBox="1"/>
          <p:nvPr/>
        </p:nvSpPr>
        <p:spPr>
          <a:xfrm>
            <a:off x="2231433" y="6182224"/>
            <a:ext cx="2342675" cy="6074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Bold"/>
                <a:ea typeface="Kollektif Bold"/>
                <a:cs typeface="Kollektif Bold"/>
                <a:sym typeface="Kollektif Bold"/>
              </a:rPr>
              <a:t>Terms:</a:t>
            </a:r>
          </a:p>
        </p:txBody>
      </p:sp>
      <p:sp>
        <p:nvSpPr>
          <p:cNvPr id="23" name="TextBox 23"/>
          <p:cNvSpPr txBox="1"/>
          <p:nvPr/>
        </p:nvSpPr>
        <p:spPr>
          <a:xfrm>
            <a:off x="4859858" y="6175262"/>
            <a:ext cx="12399442" cy="1806328"/>
          </a:xfrm>
          <a:prstGeom prst="rect">
            <a:avLst/>
          </a:prstGeom>
        </p:spPr>
        <p:txBody>
          <a:bodyPr lIns="0" tIns="0" rIns="0" bIns="0" rtlCol="0" anchor="t">
            <a:spAutoFit/>
          </a:bodyPr>
          <a:lstStyle/>
          <a:p>
            <a:pPr>
              <a:lnSpc>
                <a:spcPts val="4843"/>
              </a:lnSpc>
            </a:pPr>
            <a:r>
              <a:rPr lang="en-US" sz="3450" spc="24" dirty="0">
                <a:solidFill>
                  <a:srgbClr val="0C4DA0"/>
                </a:solidFill>
                <a:latin typeface="Kollektif"/>
                <a:ea typeface="Kollektif"/>
                <a:cs typeface="Kollektif"/>
                <a:sym typeface="Kollektif"/>
              </a:rPr>
              <a:t>Terms typically start on the second Monday in January. The top two vote getters serve a four year team and the third candidate gets a two year term. </a:t>
            </a:r>
            <a:endParaRPr lang="en-US" sz="3459" spc="24" dirty="0">
              <a:solidFill>
                <a:srgbClr val="0C4DA0"/>
              </a:solidFill>
              <a:latin typeface="Kollektif"/>
              <a:ea typeface="Kollektif"/>
              <a:cs typeface="Kollektif"/>
              <a:sym typeface="Kollekt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Freeform 15"/>
          <p:cNvSpPr/>
          <p:nvPr/>
        </p:nvSpPr>
        <p:spPr>
          <a:xfrm>
            <a:off x="1351522" y="2947197"/>
            <a:ext cx="746562" cy="963305"/>
          </a:xfrm>
          <a:custGeom>
            <a:avLst/>
            <a:gdLst/>
            <a:ahLst/>
            <a:cxnLst/>
            <a:rect l="l" t="t" r="r" b="b"/>
            <a:pathLst>
              <a:path w="746562" h="963305">
                <a:moveTo>
                  <a:pt x="0" y="0"/>
                </a:moveTo>
                <a:lnTo>
                  <a:pt x="746561" y="0"/>
                </a:lnTo>
                <a:lnTo>
                  <a:pt x="746561" y="963305"/>
                </a:lnTo>
                <a:lnTo>
                  <a:pt x="0" y="9633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Logistics</a:t>
            </a:r>
          </a:p>
        </p:txBody>
      </p:sp>
      <p:sp>
        <p:nvSpPr>
          <p:cNvPr id="17" name="TextBox 17"/>
          <p:cNvSpPr txBox="1"/>
          <p:nvPr/>
        </p:nvSpPr>
        <p:spPr>
          <a:xfrm>
            <a:off x="1506535" y="3082260"/>
            <a:ext cx="436535" cy="607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5</a:t>
            </a:r>
          </a:p>
        </p:txBody>
      </p:sp>
      <p:sp>
        <p:nvSpPr>
          <p:cNvPr id="18" name="TextBox 18"/>
          <p:cNvSpPr txBox="1"/>
          <p:nvPr/>
        </p:nvSpPr>
        <p:spPr>
          <a:xfrm>
            <a:off x="2231433" y="3089223"/>
            <a:ext cx="2345719" cy="12170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Bold"/>
                <a:ea typeface="Kollektif Bold"/>
                <a:cs typeface="Kollektif Bold"/>
                <a:sym typeface="Kollektif Bold"/>
              </a:rPr>
              <a:t>Conflicts of Interest:</a:t>
            </a:r>
          </a:p>
        </p:txBody>
      </p:sp>
      <p:sp>
        <p:nvSpPr>
          <p:cNvPr id="19" name="TextBox 19"/>
          <p:cNvSpPr txBox="1"/>
          <p:nvPr/>
        </p:nvSpPr>
        <p:spPr>
          <a:xfrm>
            <a:off x="4859858" y="3082260"/>
            <a:ext cx="13099188" cy="6093854"/>
          </a:xfrm>
          <a:prstGeom prst="rect">
            <a:avLst/>
          </a:prstGeom>
        </p:spPr>
        <p:txBody>
          <a:bodyPr lIns="0" tIns="0" rIns="0" bIns="0" rtlCol="0" anchor="t">
            <a:spAutoFit/>
          </a:bodyPr>
          <a:lstStyle/>
          <a:p>
            <a:pPr algn="l">
              <a:lnSpc>
                <a:spcPts val="4843"/>
              </a:lnSpc>
            </a:pPr>
            <a:r>
              <a:rPr lang="en-US" sz="3459" spc="24">
                <a:solidFill>
                  <a:srgbClr val="0C4DA0"/>
                </a:solidFill>
                <a:latin typeface="Kollektif"/>
                <a:ea typeface="Kollektif"/>
                <a:cs typeface="Kollektif"/>
                <a:sym typeface="Kollektif"/>
              </a:rPr>
              <a:t>If appointed, a </a:t>
            </a:r>
            <a:r>
              <a:rPr lang="en-US" sz="3459" spc="24">
                <a:solidFill>
                  <a:srgbClr val="0C4DA0"/>
                </a:solidFill>
                <a:latin typeface="Kollektif Bold"/>
                <a:ea typeface="Kollektif Bold"/>
                <a:cs typeface="Kollektif Bold"/>
                <a:sym typeface="Kollektif Bold"/>
              </a:rPr>
              <a:t>Statement of Substantial Interest </a:t>
            </a:r>
            <a:r>
              <a:rPr lang="en-US" sz="3459" spc="24">
                <a:solidFill>
                  <a:srgbClr val="0C4DA0"/>
                </a:solidFill>
                <a:latin typeface="Kollektif"/>
                <a:ea typeface="Kollektif"/>
                <a:cs typeface="Kollektif"/>
                <a:sym typeface="Kollektif"/>
              </a:rPr>
              <a:t> form will need to be filled out within 15 days of appointment. This is basically a disclosure of any ownership, gifts or positions that may present a conflict of interest for elected officials. </a:t>
            </a:r>
          </a:p>
          <a:p>
            <a:pPr algn="l">
              <a:lnSpc>
                <a:spcPts val="4843"/>
              </a:lnSpc>
            </a:pPr>
            <a:endParaRPr lang="en-US" sz="3459" spc="24">
              <a:solidFill>
                <a:srgbClr val="0C4DA0"/>
              </a:solidFill>
              <a:latin typeface="Kollektif"/>
              <a:ea typeface="Kollektif"/>
              <a:cs typeface="Kollektif"/>
              <a:sym typeface="Kollektif"/>
            </a:endParaRPr>
          </a:p>
          <a:p>
            <a:pPr algn="l">
              <a:lnSpc>
                <a:spcPts val="4843"/>
              </a:lnSpc>
            </a:pPr>
            <a:r>
              <a:rPr lang="en-US" sz="3459" spc="24">
                <a:solidFill>
                  <a:srgbClr val="0C4DA0"/>
                </a:solidFill>
                <a:latin typeface="Kollektif"/>
                <a:ea typeface="Kollektif"/>
                <a:cs typeface="Kollektif"/>
                <a:sym typeface="Kollektif"/>
              </a:rPr>
              <a:t>These kinds of laws help to keep public trust at the forefront for elected officials and keep us all protected from any legal issues. </a:t>
            </a:r>
          </a:p>
          <a:p>
            <a:pPr algn="l">
              <a:lnSpc>
                <a:spcPts val="4843"/>
              </a:lnSpc>
            </a:pPr>
            <a:endParaRPr lang="en-US" sz="3459" spc="24">
              <a:solidFill>
                <a:srgbClr val="0C4DA0"/>
              </a:solidFill>
              <a:latin typeface="Kollektif"/>
              <a:ea typeface="Kollektif"/>
              <a:cs typeface="Kollektif"/>
              <a:sym typeface="Kollektif"/>
            </a:endParaRPr>
          </a:p>
          <a:p>
            <a:pPr algn="l">
              <a:lnSpc>
                <a:spcPts val="4843"/>
              </a:lnSpc>
            </a:pPr>
            <a:r>
              <a:rPr lang="en-US" sz="3459" spc="24">
                <a:solidFill>
                  <a:srgbClr val="0C4DA0"/>
                </a:solidFill>
                <a:latin typeface="Kollektif"/>
                <a:ea typeface="Kollektif"/>
                <a:cs typeface="Kollektif"/>
                <a:sym typeface="Kollektif"/>
              </a:rPr>
              <a:t>For more information on Statements of Substantial Interest, please review our </a:t>
            </a:r>
            <a:r>
              <a:rPr lang="en-US" sz="3459" u="sng" spc="24">
                <a:solidFill>
                  <a:srgbClr val="0C4DA0"/>
                </a:solidFill>
                <a:latin typeface="Kollektif"/>
                <a:ea typeface="Kollektif"/>
                <a:cs typeface="Kollektif"/>
                <a:sym typeface="Kollektif"/>
                <a:hlinkClick r:id="rId6" tooltip="https://www.emporiaks.gov/DocumentCenter/View/7535/Governing-Body-Handbook-2024-PDF"/>
              </a:rPr>
              <a:t>Governing Body Handbook</a:t>
            </a:r>
            <a:r>
              <a:rPr lang="en-US" sz="3459" spc="24">
                <a:solidFill>
                  <a:srgbClr val="0C4DA0"/>
                </a:solidFill>
                <a:latin typeface="Kollektif"/>
                <a:ea typeface="Kollektif"/>
                <a:cs typeface="Kollektif"/>
                <a:sym typeface="Kollektif"/>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2670982" y="2900462"/>
            <a:ext cx="12946036" cy="36554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The City Commission is the community’s legislative and policy-making body. For example, they approve the budget and determine the tax rate. The Commission also focuses on the community’s goals and major projects and such long-term considerations as community growth, land development, capital improvement financing and strategic planning. </a:t>
            </a:r>
          </a:p>
        </p:txBody>
      </p:sp>
      <p:sp>
        <p:nvSpPr>
          <p:cNvPr id="16" name="Freeform 16"/>
          <p:cNvSpPr/>
          <p:nvPr/>
        </p:nvSpPr>
        <p:spPr>
          <a:xfrm>
            <a:off x="5486400" y="7025213"/>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What does the commission do?</a:t>
            </a:r>
          </a:p>
        </p:txBody>
      </p:sp>
      <p:sp>
        <p:nvSpPr>
          <p:cNvPr id="18" name="TextBox 18"/>
          <p:cNvSpPr txBox="1"/>
          <p:nvPr/>
        </p:nvSpPr>
        <p:spPr>
          <a:xfrm>
            <a:off x="307752" y="7694226"/>
            <a:ext cx="17672496" cy="24362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It is important to note that the governing body must act as a unit. Members of the governing body must assemble at a properly convened meeting in order for an action to become an action of the City. The final authority is in the duly constituted governing body of the City as it meets.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99" y="-1069285"/>
            <a:ext cx="18781398" cy="14035743"/>
            <a:chOff x="0" y="0"/>
            <a:chExt cx="25041864" cy="18714324"/>
          </a:xfrm>
        </p:grpSpPr>
        <p:sp>
          <p:nvSpPr>
            <p:cNvPr id="3" name="Freeform 3"/>
            <p:cNvSpPr/>
            <p:nvPr/>
          </p:nvSpPr>
          <p:spPr>
            <a:xfrm rot="-5400000">
              <a:off x="11179"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4" name="Freeform 4"/>
            <p:cNvSpPr/>
            <p:nvPr/>
          </p:nvSpPr>
          <p:spPr>
            <a:xfrm rot="-5400000">
              <a:off x="6271645"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5" name="Freeform 5"/>
            <p:cNvSpPr/>
            <p:nvPr/>
          </p:nvSpPr>
          <p:spPr>
            <a:xfrm rot="-5400000">
              <a:off x="12532111"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6" name="Freeform 6"/>
            <p:cNvSpPr/>
            <p:nvPr/>
          </p:nvSpPr>
          <p:spPr>
            <a:xfrm rot="-5400000">
              <a:off x="18792577" y="-1117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7" name="Freeform 7"/>
            <p:cNvSpPr/>
            <p:nvPr/>
          </p:nvSpPr>
          <p:spPr>
            <a:xfrm rot="-5400000">
              <a:off x="11179"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8" name="Freeform 8"/>
            <p:cNvSpPr/>
            <p:nvPr/>
          </p:nvSpPr>
          <p:spPr>
            <a:xfrm rot="-5400000">
              <a:off x="6271645"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9" name="Freeform 9"/>
            <p:cNvSpPr/>
            <p:nvPr/>
          </p:nvSpPr>
          <p:spPr>
            <a:xfrm rot="-5400000">
              <a:off x="12532111"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0" name="Freeform 10"/>
            <p:cNvSpPr/>
            <p:nvPr/>
          </p:nvSpPr>
          <p:spPr>
            <a:xfrm rot="-5400000">
              <a:off x="18792577" y="6226929"/>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1" name="Freeform 11"/>
            <p:cNvSpPr/>
            <p:nvPr/>
          </p:nvSpPr>
          <p:spPr>
            <a:xfrm rot="-5400000">
              <a:off x="11179"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2" name="Freeform 12"/>
            <p:cNvSpPr/>
            <p:nvPr/>
          </p:nvSpPr>
          <p:spPr>
            <a:xfrm rot="-5400000">
              <a:off x="6271645"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3" name="Freeform 13"/>
            <p:cNvSpPr/>
            <p:nvPr/>
          </p:nvSpPr>
          <p:spPr>
            <a:xfrm rot="-5400000">
              <a:off x="12532111"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sp>
          <p:nvSpPr>
            <p:cNvPr id="14" name="Freeform 14"/>
            <p:cNvSpPr/>
            <p:nvPr/>
          </p:nvSpPr>
          <p:spPr>
            <a:xfrm rot="-5400000">
              <a:off x="18792577" y="12465037"/>
              <a:ext cx="6238108" cy="6260466"/>
            </a:xfrm>
            <a:custGeom>
              <a:avLst/>
              <a:gdLst/>
              <a:ahLst/>
              <a:cxnLst/>
              <a:rect l="l" t="t" r="r" b="b"/>
              <a:pathLst>
                <a:path w="6238108" h="6260466">
                  <a:moveTo>
                    <a:pt x="0" y="0"/>
                  </a:moveTo>
                  <a:lnTo>
                    <a:pt x="6238108" y="0"/>
                  </a:lnTo>
                  <a:lnTo>
                    <a:pt x="6238108" y="6260466"/>
                  </a:lnTo>
                  <a:lnTo>
                    <a:pt x="0" y="6260466"/>
                  </a:lnTo>
                  <a:lnTo>
                    <a:pt x="0" y="0"/>
                  </a:lnTo>
                  <a:close/>
                </a:path>
              </a:pathLst>
            </a:custGeom>
            <a:blipFill>
              <a:blip r:embed="rId2">
                <a:alphaModFix amt="90000"/>
                <a:extLst>
                  <a:ext uri="{96DAC541-7B7A-43D3-8B79-37D633B846F1}">
                    <asvg:svgBlip xmlns:asvg="http://schemas.microsoft.com/office/drawing/2016/SVG/main" r:embed="rId3"/>
                  </a:ext>
                </a:extLst>
              </a:blip>
              <a:stretch>
                <a:fillRect l="-8615" t="-5551" r="-14595" b="-17219"/>
              </a:stretch>
            </a:blipFill>
          </p:spPr>
          <p:txBody>
            <a:bodyPr/>
            <a:lstStyle/>
            <a:p>
              <a:endParaRPr lang="en-US"/>
            </a:p>
          </p:txBody>
        </p:sp>
      </p:grpSp>
      <p:sp>
        <p:nvSpPr>
          <p:cNvPr id="15" name="TextBox 15"/>
          <p:cNvSpPr txBox="1"/>
          <p:nvPr/>
        </p:nvSpPr>
        <p:spPr>
          <a:xfrm>
            <a:off x="446766" y="3047056"/>
            <a:ext cx="17332685" cy="6093854"/>
          </a:xfrm>
          <a:prstGeom prst="rect">
            <a:avLst/>
          </a:prstGeom>
        </p:spPr>
        <p:txBody>
          <a:bodyPr lIns="0" tIns="0" rIns="0" bIns="0" rtlCol="0" anchor="t">
            <a:spAutoFit/>
          </a:bodyPr>
          <a:lstStyle/>
          <a:p>
            <a:pPr algn="ctr">
              <a:lnSpc>
                <a:spcPts val="4843"/>
              </a:lnSpc>
            </a:pPr>
            <a:r>
              <a:rPr lang="en-US" sz="3459" spc="24">
                <a:solidFill>
                  <a:srgbClr val="0C4DA0"/>
                </a:solidFill>
                <a:latin typeface="Kollektif"/>
                <a:ea typeface="Kollektif"/>
                <a:cs typeface="Kollektif"/>
                <a:sym typeface="Kollektif"/>
              </a:rPr>
              <a:t>The Commission Meeting is the venue in which the critical work of decision-making is accomplished. The meeting agenda is created by the City Manager and staff. The public receives the agenda packet at 12am the Tuesday before the meeting. Commissioners receive the agenda the Friday prior to the meeting. </a:t>
            </a: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endParaRPr lang="en-US" sz="3459" spc="24">
              <a:solidFill>
                <a:srgbClr val="0C4DA0"/>
              </a:solidFill>
              <a:latin typeface="Kollektif"/>
              <a:ea typeface="Kollektif"/>
              <a:cs typeface="Kollektif"/>
              <a:sym typeface="Kollektif"/>
            </a:endParaRPr>
          </a:p>
          <a:p>
            <a:pPr algn="ctr">
              <a:lnSpc>
                <a:spcPts val="4843"/>
              </a:lnSpc>
            </a:pPr>
            <a:r>
              <a:rPr lang="en-US" sz="3459" spc="24">
                <a:solidFill>
                  <a:srgbClr val="0C4DA0"/>
                </a:solidFill>
                <a:latin typeface="Kollektif"/>
                <a:ea typeface="Kollektif"/>
                <a:cs typeface="Kollektif"/>
                <a:sym typeface="Kollektif"/>
              </a:rPr>
              <a:t>It is crucial for Commissioners to review the meeting materials prior to the meeting and contact the City Manager with any questions. Commission meetings are the primary responsibility of a commissioner, so it is important to conduct them effectively. </a:t>
            </a:r>
          </a:p>
        </p:txBody>
      </p:sp>
      <p:sp>
        <p:nvSpPr>
          <p:cNvPr id="16" name="TextBox 16"/>
          <p:cNvSpPr txBox="1"/>
          <p:nvPr/>
        </p:nvSpPr>
        <p:spPr>
          <a:xfrm>
            <a:off x="2098083" y="828675"/>
            <a:ext cx="14091833" cy="1546098"/>
          </a:xfrm>
          <a:prstGeom prst="rect">
            <a:avLst/>
          </a:prstGeom>
        </p:spPr>
        <p:txBody>
          <a:bodyPr lIns="0" tIns="0" rIns="0" bIns="0" rtlCol="0" anchor="t">
            <a:spAutoFit/>
          </a:bodyPr>
          <a:lstStyle/>
          <a:p>
            <a:pPr algn="ctr">
              <a:lnSpc>
                <a:spcPts val="12432"/>
              </a:lnSpc>
            </a:pPr>
            <a:r>
              <a:rPr lang="en-US" sz="8880" spc="1243">
                <a:solidFill>
                  <a:srgbClr val="0C4DA0"/>
                </a:solidFill>
                <a:latin typeface="TC Chaddlewood"/>
                <a:ea typeface="TC Chaddlewood"/>
                <a:cs typeface="TC Chaddlewood"/>
                <a:sym typeface="TC Chaddlewood"/>
              </a:rPr>
              <a:t>Commission meeting materials</a:t>
            </a:r>
          </a:p>
        </p:txBody>
      </p:sp>
      <p:sp>
        <p:nvSpPr>
          <p:cNvPr id="17" name="Freeform 17"/>
          <p:cNvSpPr/>
          <p:nvPr/>
        </p:nvSpPr>
        <p:spPr>
          <a:xfrm>
            <a:off x="5486400" y="6178789"/>
            <a:ext cx="7315200" cy="594360"/>
          </a:xfrm>
          <a:custGeom>
            <a:avLst/>
            <a:gdLst/>
            <a:ahLst/>
            <a:cxnLst/>
            <a:rect l="l" t="t" r="r" b="b"/>
            <a:pathLst>
              <a:path w="7315200" h="594360">
                <a:moveTo>
                  <a:pt x="0" y="0"/>
                </a:moveTo>
                <a:lnTo>
                  <a:pt x="7315200" y="0"/>
                </a:lnTo>
                <a:lnTo>
                  <a:pt x="7315200" y="594360"/>
                </a:lnTo>
                <a:lnTo>
                  <a:pt x="0" y="594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3035</Words>
  <Application>Microsoft Office PowerPoint</Application>
  <PresentationFormat>Custom</PresentationFormat>
  <Paragraphs>169</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Kollektif</vt:lpstr>
      <vt:lpstr>Arial</vt:lpstr>
      <vt:lpstr>Kollektif Italics</vt:lpstr>
      <vt:lpstr>Kollektif Bold Italics</vt:lpstr>
      <vt:lpstr>Calibri</vt:lpstr>
      <vt:lpstr>Kollektif Bold</vt:lpstr>
      <vt:lpstr>TC Chaddlewood</vt:lpstr>
      <vt:lpstr>Helvetica Now</vt:lpstr>
      <vt:lpstr>Helvetica Now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Commissioner 101</dc:title>
  <dc:creator>twash</dc:creator>
  <cp:lastModifiedBy>Tayler Wash</cp:lastModifiedBy>
  <cp:revision>3</cp:revision>
  <dcterms:created xsi:type="dcterms:W3CDTF">2006-08-16T00:00:00Z</dcterms:created>
  <dcterms:modified xsi:type="dcterms:W3CDTF">2025-05-05T14:58:29Z</dcterms:modified>
  <dc:identifier>DAGLaDOUtkI</dc:identifier>
</cp:coreProperties>
</file>